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8" r:id="rId3"/>
    <p:sldId id="257"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pl-PL"/>
              <a:t>Kliknij, aby edytować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F4904054-2F93-4447-AFAA-AB423CE4BC77}" type="datetimeFigureOut">
              <a:rPr lang="pl-PL" smtClean="0"/>
              <a:t>11.12.2020</a:t>
            </a:fld>
            <a:endParaRPr lang="pl-PL"/>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pl-P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9FDA9696-30A0-4F64-888F-6C75F4ACED6C}" type="slidenum">
              <a:rPr lang="pl-PL" smtClean="0"/>
              <a:t>‹#›</a:t>
            </a:fld>
            <a:endParaRPr lang="pl-PL"/>
          </a:p>
        </p:txBody>
      </p:sp>
    </p:spTree>
    <p:extLst>
      <p:ext uri="{BB962C8B-B14F-4D97-AF65-F5344CB8AC3E}">
        <p14:creationId xmlns:p14="http://schemas.microsoft.com/office/powerpoint/2010/main" val="30641299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4" name="voltag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4904054-2F93-4447-AFAA-AB423CE4BC77}" type="datetimeFigureOut">
              <a:rPr lang="pl-PL" smtClean="0"/>
              <a:t>11.12.2020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FDA9696-30A0-4F64-888F-6C75F4ACED6C}" type="slidenum">
              <a:rPr lang="pl-PL" smtClean="0"/>
              <a:t>‹#›</a:t>
            </a:fld>
            <a:endParaRPr lang="pl-PL"/>
          </a:p>
        </p:txBody>
      </p:sp>
    </p:spTree>
    <p:extLst>
      <p:ext uri="{BB962C8B-B14F-4D97-AF65-F5344CB8AC3E}">
        <p14:creationId xmlns:p14="http://schemas.microsoft.com/office/powerpoint/2010/main" val="4199344442"/>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3" name="voltag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4904054-2F93-4447-AFAA-AB423CE4BC77}" type="datetimeFigureOut">
              <a:rPr lang="pl-PL" smtClean="0"/>
              <a:t>11.12.2020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FDA9696-30A0-4F64-888F-6C75F4ACED6C}" type="slidenum">
              <a:rPr lang="pl-PL" smtClean="0"/>
              <a:t>‹#›</a:t>
            </a:fld>
            <a:endParaRPr lang="pl-PL"/>
          </a:p>
        </p:txBody>
      </p:sp>
    </p:spTree>
    <p:extLst>
      <p:ext uri="{BB962C8B-B14F-4D97-AF65-F5344CB8AC3E}">
        <p14:creationId xmlns:p14="http://schemas.microsoft.com/office/powerpoint/2010/main" val="1501304387"/>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3" name="voltag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F4904054-2F93-4447-AFAA-AB423CE4BC77}" type="datetimeFigureOut">
              <a:rPr lang="pl-PL" smtClean="0"/>
              <a:t>11.12.2020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FDA9696-30A0-4F64-888F-6C75F4ACED6C}" type="slidenum">
              <a:rPr lang="pl-PL" smtClean="0"/>
              <a:t>‹#›</a:t>
            </a:fld>
            <a:endParaRPr lang="pl-PL"/>
          </a:p>
        </p:txBody>
      </p:sp>
    </p:spTree>
    <p:extLst>
      <p:ext uri="{BB962C8B-B14F-4D97-AF65-F5344CB8AC3E}">
        <p14:creationId xmlns:p14="http://schemas.microsoft.com/office/powerpoint/2010/main" val="1354412850"/>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3" name="voltag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3">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pl-PL"/>
              <a:t>Kliknij, aby edytować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F4904054-2F93-4447-AFAA-AB423CE4BC77}" type="datetimeFigureOut">
              <a:rPr lang="pl-PL" smtClean="0"/>
              <a:t>11.12.2020</a:t>
            </a:fld>
            <a:endParaRPr lang="pl-PL"/>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pl-PL"/>
          </a:p>
        </p:txBody>
      </p:sp>
      <p:sp>
        <p:nvSpPr>
          <p:cNvPr id="6" name="Slide Number Placeholder 5"/>
          <p:cNvSpPr>
            <a:spLocks noGrp="1"/>
          </p:cNvSpPr>
          <p:nvPr>
            <p:ph type="sldNum" sz="quarter" idx="12"/>
          </p:nvPr>
        </p:nvSpPr>
        <p:spPr>
          <a:xfrm>
            <a:off x="8604504" y="5211060"/>
            <a:ext cx="2112264" cy="228600"/>
          </a:xfrm>
        </p:spPr>
        <p:txBody>
          <a:bodyPr/>
          <a:lstStyle/>
          <a:p>
            <a:fld id="{9FDA9696-30A0-4F64-888F-6C75F4ACED6C}" type="slidenum">
              <a:rPr lang="pl-PL" smtClean="0"/>
              <a:t>‹#›</a:t>
            </a:fld>
            <a:endParaRPr lang="pl-PL"/>
          </a:p>
        </p:txBody>
      </p:sp>
    </p:spTree>
    <p:extLst>
      <p:ext uri="{BB962C8B-B14F-4D97-AF65-F5344CB8AC3E}">
        <p14:creationId xmlns:p14="http://schemas.microsoft.com/office/powerpoint/2010/main" val="1459992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4" name="voltag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F4904054-2F93-4447-AFAA-AB423CE4BC77}" type="datetimeFigureOut">
              <a:rPr lang="pl-PL" smtClean="0"/>
              <a:t>11.12.2020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FDA9696-30A0-4F64-888F-6C75F4ACED6C}" type="slidenum">
              <a:rPr lang="pl-PL" smtClean="0"/>
              <a:t>‹#›</a:t>
            </a:fld>
            <a:endParaRPr lang="pl-PL"/>
          </a:p>
        </p:txBody>
      </p:sp>
    </p:spTree>
    <p:extLst>
      <p:ext uri="{BB962C8B-B14F-4D97-AF65-F5344CB8AC3E}">
        <p14:creationId xmlns:p14="http://schemas.microsoft.com/office/powerpoint/2010/main" val="2831603813"/>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3" name="voltag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F4904054-2F93-4447-AFAA-AB423CE4BC77}" type="datetimeFigureOut">
              <a:rPr lang="pl-PL" smtClean="0"/>
              <a:t>11.12.2020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FDA9696-30A0-4F64-888F-6C75F4ACED6C}" type="slidenum">
              <a:rPr lang="pl-PL" smtClean="0"/>
              <a:t>‹#›</a:t>
            </a:fld>
            <a:endParaRPr lang="pl-PL"/>
          </a:p>
        </p:txBody>
      </p:sp>
    </p:spTree>
    <p:extLst>
      <p:ext uri="{BB962C8B-B14F-4D97-AF65-F5344CB8AC3E}">
        <p14:creationId xmlns:p14="http://schemas.microsoft.com/office/powerpoint/2010/main" val="163504974"/>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3" name="voltag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F4904054-2F93-4447-AFAA-AB423CE4BC77}" type="datetimeFigureOut">
              <a:rPr lang="pl-PL" smtClean="0"/>
              <a:t>11.12.2020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FDA9696-30A0-4F64-888F-6C75F4ACED6C}" type="slidenum">
              <a:rPr lang="pl-PL" smtClean="0"/>
              <a:t>‹#›</a:t>
            </a:fld>
            <a:endParaRPr lang="pl-PL"/>
          </a:p>
        </p:txBody>
      </p:sp>
    </p:spTree>
    <p:extLst>
      <p:ext uri="{BB962C8B-B14F-4D97-AF65-F5344CB8AC3E}">
        <p14:creationId xmlns:p14="http://schemas.microsoft.com/office/powerpoint/2010/main" val="638699232"/>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3" name="voltag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04054-2F93-4447-AFAA-AB423CE4BC77}" type="datetimeFigureOut">
              <a:rPr lang="pl-PL" smtClean="0"/>
              <a:t>11.12.2020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9FDA9696-30A0-4F64-888F-6C75F4ACED6C}" type="slidenum">
              <a:rPr lang="pl-PL" smtClean="0"/>
              <a:t>‹#›</a:t>
            </a:fld>
            <a:endParaRPr lang="pl-PL"/>
          </a:p>
        </p:txBody>
      </p:sp>
    </p:spTree>
    <p:extLst>
      <p:ext uri="{BB962C8B-B14F-4D97-AF65-F5344CB8AC3E}">
        <p14:creationId xmlns:p14="http://schemas.microsoft.com/office/powerpoint/2010/main" val="623845331"/>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3" name="voltag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pl-PL"/>
              <a:t>Kliknij, aby edytować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8" name="Date Placeholder 7"/>
          <p:cNvSpPr>
            <a:spLocks noGrp="1"/>
          </p:cNvSpPr>
          <p:nvPr>
            <p:ph type="dt" sz="half" idx="10"/>
          </p:nvPr>
        </p:nvSpPr>
        <p:spPr/>
        <p:txBody>
          <a:bodyPr/>
          <a:lstStyle/>
          <a:p>
            <a:fld id="{F4904054-2F93-4447-AFAA-AB423CE4BC77}" type="datetimeFigureOut">
              <a:rPr lang="pl-PL" smtClean="0"/>
              <a:t>11.12.2020</a:t>
            </a:fld>
            <a:endParaRPr lang="pl-PL"/>
          </a:p>
        </p:txBody>
      </p:sp>
      <p:sp>
        <p:nvSpPr>
          <p:cNvPr id="9" name="Footer Placeholder 8"/>
          <p:cNvSpPr>
            <a:spLocks noGrp="1"/>
          </p:cNvSpPr>
          <p:nvPr>
            <p:ph type="ftr" sz="quarter" idx="11"/>
          </p:nvPr>
        </p:nvSpPr>
        <p:spPr/>
        <p:txBody>
          <a:bodyPr/>
          <a:lstStyle>
            <a:lvl1pPr algn="r">
              <a:defRPr/>
            </a:lvl1pPr>
          </a:lstStyle>
          <a:p>
            <a:endParaRPr lang="pl-PL"/>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9FDA9696-30A0-4F64-888F-6C75F4ACED6C}" type="slidenum">
              <a:rPr lang="pl-PL" smtClean="0"/>
              <a:t>‹#›</a:t>
            </a:fld>
            <a:endParaRPr lang="pl-PL"/>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3004076"/>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3" name="voltag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pl-PL"/>
              <a:t>Kliknij, aby edytować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F4904054-2F93-4447-AFAA-AB423CE4BC77}" type="datetimeFigureOut">
              <a:rPr lang="pl-PL" smtClean="0"/>
              <a:t>11.12.2020</a:t>
            </a:fld>
            <a:endParaRPr lang="pl-PL"/>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pl-PL"/>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9FDA9696-30A0-4F64-888F-6C75F4ACED6C}" type="slidenum">
              <a:rPr lang="pl-PL" smtClean="0"/>
              <a:t>‹#›</a:t>
            </a:fld>
            <a:endParaRPr lang="pl-PL"/>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86050"/>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1" name="voltage.wav"/>
          </p:stSnd>
        </p:sndAc>
      </p:transition>
    </mc:Choice>
    <mc:Fallback xmlns="">
      <p:transition spd="slow">
        <p:fade/>
        <p:sndAc>
          <p:stSnd>
            <p:snd r:embed="rId3" name="voltag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F4904054-2F93-4447-AFAA-AB423CE4BC77}" type="datetimeFigureOut">
              <a:rPr lang="pl-PL" smtClean="0"/>
              <a:t>11.12.2020</a:t>
            </a:fld>
            <a:endParaRPr lang="pl-PL"/>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pl-PL"/>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9FDA9696-30A0-4F64-888F-6C75F4ACED6C}" type="slidenum">
              <a:rPr lang="pl-PL" smtClean="0"/>
              <a:t>‹#›</a:t>
            </a:fld>
            <a:endParaRPr lang="pl-PL"/>
          </a:p>
        </p:txBody>
      </p:sp>
    </p:spTree>
    <p:extLst>
      <p:ext uri="{BB962C8B-B14F-4D97-AF65-F5344CB8AC3E}">
        <p14:creationId xmlns:p14="http://schemas.microsoft.com/office/powerpoint/2010/main" val="26952081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14:switch dir="r"/>
        <p:sndAc>
          <p:stSnd>
            <p:snd r:embed="rId13" name="voltage.wav"/>
          </p:stSnd>
        </p:sndAc>
      </p:transition>
    </mc:Choice>
    <mc:Fallback xmlns="">
      <p:transition spd="slow">
        <p:fade/>
        <p:sndAc>
          <p:stSnd>
            <p:snd r:embed="rId14" name="voltage.wav"/>
          </p:stSnd>
        </p:sndAc>
      </p:transition>
    </mc:Fallback>
  </mc:AlternateConten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5" Type="http://schemas.openxmlformats.org/officeDocument/2006/relationships/image" Target="../media/image3.png"/><Relationship Id="rId4" Type="http://schemas.openxmlformats.org/officeDocument/2006/relationships/audio" Target="../media/audio2.wav"/></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audio" Target="../media/audio1.wav"/><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audio" Target="../media/audio1.wav"/><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C29D79-B7CB-41FE-BD4F-0D2F88600001}"/>
              </a:ext>
            </a:extLst>
          </p:cNvPr>
          <p:cNvSpPr>
            <a:spLocks noGrp="1"/>
          </p:cNvSpPr>
          <p:nvPr>
            <p:ph type="ctrTitle"/>
          </p:nvPr>
        </p:nvSpPr>
        <p:spPr/>
        <p:txBody>
          <a:bodyPr/>
          <a:lstStyle/>
          <a:p>
            <a:r>
              <a:rPr lang="pl-PL" dirty="0"/>
              <a:t>Maria </a:t>
            </a:r>
            <a:br>
              <a:rPr lang="pl-PL" dirty="0"/>
            </a:br>
            <a:r>
              <a:rPr lang="pl-PL" dirty="0" err="1"/>
              <a:t>sKłodowska-Curie</a:t>
            </a:r>
            <a:endParaRPr lang="pl-PL" dirty="0"/>
          </a:p>
        </p:txBody>
      </p:sp>
      <p:sp>
        <p:nvSpPr>
          <p:cNvPr id="3" name="Podtytuł 2">
            <a:extLst>
              <a:ext uri="{FF2B5EF4-FFF2-40B4-BE49-F238E27FC236}">
                <a16:creationId xmlns:a16="http://schemas.microsoft.com/office/drawing/2014/main" id="{6F704DD5-891A-4236-BD83-0E5D5DC47DA2}"/>
              </a:ext>
            </a:extLst>
          </p:cNvPr>
          <p:cNvSpPr>
            <a:spLocks noGrp="1"/>
          </p:cNvSpPr>
          <p:nvPr>
            <p:ph type="subTitle" idx="1"/>
          </p:nvPr>
        </p:nvSpPr>
        <p:spPr/>
        <p:txBody>
          <a:bodyPr/>
          <a:lstStyle/>
          <a:p>
            <a:r>
              <a:rPr lang="pl-PL" dirty="0"/>
              <a:t>Patrycja Kołek 1d</a:t>
            </a:r>
          </a:p>
        </p:txBody>
      </p:sp>
      <p:pic>
        <p:nvPicPr>
          <p:cNvPr id="5" name="Leo Rojas - El Condor Pasa - Matsuri">
            <a:hlinkClick r:id="" action="ppaction://media"/>
            <a:extLst>
              <a:ext uri="{FF2B5EF4-FFF2-40B4-BE49-F238E27FC236}">
                <a16:creationId xmlns:a16="http://schemas.microsoft.com/office/drawing/2014/main" id="{D3C2C07D-FD5F-45AE-AD15-BA201ED204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7431" y="324947"/>
            <a:ext cx="487363" cy="487363"/>
          </a:xfrm>
          <a:prstGeom prst="rect">
            <a:avLst/>
          </a:prstGeom>
        </p:spPr>
      </p:pic>
    </p:spTree>
    <p:extLst>
      <p:ext uri="{BB962C8B-B14F-4D97-AF65-F5344CB8AC3E}">
        <p14:creationId xmlns:p14="http://schemas.microsoft.com/office/powerpoint/2010/main" val="143813844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4" name="bomb.wav"/>
          </p:stSnd>
        </p:sndAc>
      </p:transition>
    </mc:Choice>
    <mc:Fallback xmlns="">
      <p:transition spd="slow">
        <p:checker/>
        <p:sndAc>
          <p:stSnd>
            <p:snd r:embed="rId6"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E10476-6879-4BCD-8185-7AAC712A4396}"/>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E11A8385-8432-4D24-A651-E95D1D7E2764}"/>
              </a:ext>
            </a:extLst>
          </p:cNvPr>
          <p:cNvSpPr>
            <a:spLocks noGrp="1"/>
          </p:cNvSpPr>
          <p:nvPr>
            <p:ph sz="half" idx="1"/>
          </p:nvPr>
        </p:nvSpPr>
        <p:spPr>
          <a:xfrm>
            <a:off x="1066801" y="257695"/>
            <a:ext cx="4754880" cy="5270269"/>
          </a:xfrm>
        </p:spPr>
        <p:txBody>
          <a:bodyPr>
            <a:noAutofit/>
          </a:bodyPr>
          <a:lstStyle/>
          <a:p>
            <a:r>
              <a:rPr lang="pl-PL" sz="1600" dirty="0"/>
              <a:t>Małżonkowie Curie zbadali promieniowanie emitowane przez rad i polon, stwierdzając m.in., że związki promieniotwórcze świecą, sole radu wydzielają ciepło, zabarwiają porcelanę i szkło, promieniowanie przechodzi przez powietrze i pewne ciała, że może przekształcić tlen cząsteczkowy (O2) w ozon (O3). Pierre Curie poddał swoje ramię kilkugodzinnemu działaniu radu, a powstałą trudno gojącą się ranę obserwował i opisał. Za swoje prace małżonkowie Curie zostali wyróżnieni licznymi nagrodami m.in. </a:t>
            </a:r>
            <a:r>
              <a:rPr lang="pl-PL" sz="1600" dirty="0" err="1"/>
              <a:t>Plante</a:t>
            </a:r>
            <a:r>
              <a:rPr lang="pl-PL" sz="1600" dirty="0"/>
              <a:t>, </a:t>
            </a:r>
            <a:r>
              <a:rPr lang="pl-PL" sz="1600" dirty="0" err="1"/>
              <a:t>Lacaze</a:t>
            </a:r>
            <a:r>
              <a:rPr lang="pl-PL" sz="1600" dirty="0"/>
              <a:t>, </a:t>
            </a:r>
            <a:r>
              <a:rPr lang="pl-PL" sz="1600" dirty="0" err="1"/>
              <a:t>Gegner</a:t>
            </a:r>
            <a:r>
              <a:rPr lang="pl-PL" sz="1600" dirty="0"/>
              <a:t>, </a:t>
            </a:r>
            <a:r>
              <a:rPr lang="pl-PL" sz="1600" dirty="0" err="1"/>
              <a:t>Osiris</a:t>
            </a:r>
            <a:r>
              <a:rPr lang="pl-PL" sz="1600" dirty="0"/>
              <a:t>, Medalem </a:t>
            </a:r>
            <a:r>
              <a:rPr lang="pl-PL" sz="1600" dirty="0" err="1"/>
              <a:t>Davy</a:t>
            </a:r>
            <a:r>
              <a:rPr lang="pl-PL" sz="1600" dirty="0"/>
              <a:t>. W 1903 Maria przedstawiła tezy swojej rozprawy doktorskiej pt. „Badanie ciał radioaktywnych”. W sierpniu tego roku urodziła drugą córkę, która zmarła po </a:t>
            </a:r>
            <a:r>
              <a:rPr lang="pl-PL" sz="1600" dirty="0" err="1"/>
              <a:t>porodzieW</a:t>
            </a:r>
            <a:r>
              <a:rPr lang="pl-PL" sz="1600" dirty="0"/>
              <a:t> 1903 Maria i Pierre Curie otrzymali wspólnie z Becquerelem Nagrodę Nobla z fizyki za badania nad zjawiskiem promieniotwórczości. 6 grudnia 1904 Maria urodziła trzecią córkę, Ewę – przyszłą biografkę matki, pianistkę i działaczkę pokojową.</a:t>
            </a:r>
          </a:p>
        </p:txBody>
      </p:sp>
      <p:pic>
        <p:nvPicPr>
          <p:cNvPr id="5" name="Symbol zastępczy zawartości 4">
            <a:extLst>
              <a:ext uri="{FF2B5EF4-FFF2-40B4-BE49-F238E27FC236}">
                <a16:creationId xmlns:a16="http://schemas.microsoft.com/office/drawing/2014/main" id="{F7E2FA02-60FF-4C79-9D4E-B2803BB25EC4}"/>
              </a:ext>
            </a:extLst>
          </p:cNvPr>
          <p:cNvPicPr>
            <a:picLocks noGrp="1" noChangeAspect="1"/>
          </p:cNvPicPr>
          <p:nvPr>
            <p:ph sz="half" idx="2"/>
          </p:nvPr>
        </p:nvPicPr>
        <p:blipFill>
          <a:blip r:embed="rId3"/>
          <a:stretch>
            <a:fillRect/>
          </a:stretch>
        </p:blipFill>
        <p:spPr>
          <a:xfrm>
            <a:off x="6619341" y="1550850"/>
            <a:ext cx="4677656" cy="3756300"/>
          </a:xfrm>
          <a:prstGeom prst="rect">
            <a:avLst/>
          </a:prstGeom>
        </p:spPr>
      </p:pic>
    </p:spTree>
    <p:extLst>
      <p:ext uri="{BB962C8B-B14F-4D97-AF65-F5344CB8AC3E}">
        <p14:creationId xmlns:p14="http://schemas.microsoft.com/office/powerpoint/2010/main" val="191749703"/>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3787B908-5CB6-41A4-97FD-205A251D86F6}"/>
              </a:ext>
            </a:extLst>
          </p:cNvPr>
          <p:cNvSpPr>
            <a:spLocks noGrp="1"/>
          </p:cNvSpPr>
          <p:nvPr>
            <p:ph type="title"/>
          </p:nvPr>
        </p:nvSpPr>
        <p:spPr/>
        <p:txBody>
          <a:bodyPr/>
          <a:lstStyle/>
          <a:p>
            <a:r>
              <a:rPr lang="pl-PL" b="1" dirty="0">
                <a:solidFill>
                  <a:schemeClr val="accent4">
                    <a:lumMod val="60000"/>
                    <a:lumOff val="40000"/>
                  </a:schemeClr>
                </a:solidFill>
                <a:effectLst>
                  <a:outerShdw blurRad="38100" dist="38100" dir="2700000" algn="tl">
                    <a:srgbClr val="000000">
                      <a:alpha val="43137"/>
                    </a:srgbClr>
                  </a:outerShdw>
                </a:effectLst>
              </a:rPr>
              <a:t>Śmierć Pierre’a Curie</a:t>
            </a:r>
          </a:p>
        </p:txBody>
      </p:sp>
      <p:sp>
        <p:nvSpPr>
          <p:cNvPr id="6" name="Symbol zastępczy zawartości 5">
            <a:extLst>
              <a:ext uri="{FF2B5EF4-FFF2-40B4-BE49-F238E27FC236}">
                <a16:creationId xmlns:a16="http://schemas.microsoft.com/office/drawing/2014/main" id="{DD14B4F6-DFAE-4CB5-9360-87E818A89C0C}"/>
              </a:ext>
            </a:extLst>
          </p:cNvPr>
          <p:cNvSpPr>
            <a:spLocks noGrp="1"/>
          </p:cNvSpPr>
          <p:nvPr>
            <p:ph idx="1"/>
          </p:nvPr>
        </p:nvSpPr>
        <p:spPr/>
        <p:txBody>
          <a:bodyPr/>
          <a:lstStyle/>
          <a:p>
            <a:r>
              <a:rPr lang="pl-PL" dirty="0"/>
              <a:t>W czwartek, 19 kwietnia 1906 Pierre Curie wracając z zebrania Stowarzyszenia Profesorów Wydziałów Nauk Ścisłych zginął potrącony przez konny wóz ciężarowy[6]; miał wtedy 47 lat. Zrozpaczona Maria przez rok prowadziła tzw. „Dziennik żałobny”, w którym opisywała ból, żal i pustkę, jaka jej pozostała po śmierci ukochanego męża, przyjaciela, towarzysza. W maju 1906, 38-letnia Maria dostała katedrę fizyki po mężu. Pierwszy wykład prowadziła 5 listopada 1906. Została tym samym pierwszą kobietą profesorem na paryskiej Sorbonie.</a:t>
            </a:r>
          </a:p>
        </p:txBody>
      </p:sp>
    </p:spTree>
    <p:extLst>
      <p:ext uri="{BB962C8B-B14F-4D97-AF65-F5344CB8AC3E}">
        <p14:creationId xmlns:p14="http://schemas.microsoft.com/office/powerpoint/2010/main" val="2668178391"/>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1FD84F-1084-4185-987A-BBFF0CDEDF31}"/>
              </a:ext>
            </a:extLst>
          </p:cNvPr>
          <p:cNvSpPr>
            <a:spLocks noGrp="1"/>
          </p:cNvSpPr>
          <p:nvPr>
            <p:ph type="title"/>
          </p:nvPr>
        </p:nvSpPr>
        <p:spPr/>
        <p:txBody>
          <a:bodyPr>
            <a:normAutofit fontScale="90000"/>
          </a:bodyPr>
          <a:lstStyle/>
          <a:p>
            <a:r>
              <a:rPr lang="pl-PL" b="1" dirty="0">
                <a:solidFill>
                  <a:schemeClr val="accent4">
                    <a:lumMod val="60000"/>
                    <a:lumOff val="40000"/>
                  </a:schemeClr>
                </a:solidFill>
                <a:effectLst>
                  <a:outerShdw blurRad="38100" dist="38100" dir="2700000" algn="tl">
                    <a:srgbClr val="000000">
                      <a:alpha val="43137"/>
                    </a:srgbClr>
                  </a:outerShdw>
                </a:effectLst>
              </a:rPr>
              <a:t>Druga Nagroda Nobla i skandal z Paulem </a:t>
            </a:r>
            <a:r>
              <a:rPr lang="pl-PL" b="1" dirty="0" err="1">
                <a:solidFill>
                  <a:schemeClr val="accent4">
                    <a:lumMod val="60000"/>
                    <a:lumOff val="40000"/>
                  </a:schemeClr>
                </a:solidFill>
                <a:effectLst>
                  <a:outerShdw blurRad="38100" dist="38100" dir="2700000" algn="tl">
                    <a:srgbClr val="000000">
                      <a:alpha val="43137"/>
                    </a:srgbClr>
                  </a:outerShdw>
                </a:effectLst>
              </a:rPr>
              <a:t>Langevinem</a:t>
            </a:r>
            <a:r>
              <a:rPr lang="pl-PL" b="1" dirty="0">
                <a:solidFill>
                  <a:schemeClr val="accent4">
                    <a:lumMod val="60000"/>
                    <a:lumOff val="40000"/>
                  </a:schemeClr>
                </a:solidFill>
                <a:effectLst>
                  <a:outerShdw blurRad="38100" dist="38100" dir="2700000" algn="tl">
                    <a:srgbClr val="000000">
                      <a:alpha val="43137"/>
                    </a:srgbClr>
                  </a:outerShdw>
                </a:effectLst>
              </a:rPr>
              <a:t>:</a:t>
            </a:r>
          </a:p>
        </p:txBody>
      </p:sp>
      <p:sp>
        <p:nvSpPr>
          <p:cNvPr id="3" name="Symbol zastępczy zawartości 2">
            <a:extLst>
              <a:ext uri="{FF2B5EF4-FFF2-40B4-BE49-F238E27FC236}">
                <a16:creationId xmlns:a16="http://schemas.microsoft.com/office/drawing/2014/main" id="{66C4E426-57CB-4BF4-87F7-C9EFAA87FAD0}"/>
              </a:ext>
            </a:extLst>
          </p:cNvPr>
          <p:cNvSpPr>
            <a:spLocks noGrp="1"/>
          </p:cNvSpPr>
          <p:nvPr>
            <p:ph idx="1"/>
          </p:nvPr>
        </p:nvSpPr>
        <p:spPr/>
        <p:txBody>
          <a:bodyPr/>
          <a:lstStyle/>
          <a:p>
            <a:r>
              <a:rPr lang="pl-PL" dirty="0"/>
              <a:t>Po śmierci Pierre’a Maria oddała się całkowicie pracy: otrzymała rad w stanie metalicznym, opracowała i udoskonaliła metody izolowania i otrzymywania nowych substancji, podała definicję międzynarodowego wzorca radu. Brała także czynny udział w konferencjach i spotkaniach międzynarodowych m.in. w konferencji Solvaya. Wspólnie z grupą przyjaciół stworzyła szkołę, gdzie dzieci uczono w nowatorski sposób (w laboratoriach, muzeach, teatrach). W 1911 Maria zgłosiła swoją kandydaturę do Francuskiej Akademii Nauk, ale przepadła w głosowaniu. Warto w tym miejscu podkreślić, że Maria była laureatką Nagrody Nobla, trzykrotną laureatką Akademii Nauk w Paryżu, posiadała doktoraty honorowe uniwersytetów m.in. w Edynburgu, Genewie, Manchesterze, była członkiem Akademii Nauk w Petersburgu, Bolonii, Pradze, członkiem Akademii Umiejętności w Krakowie. Zwyciężyła jednak </a:t>
            </a:r>
            <a:r>
              <a:rPr lang="pl-PL" dirty="0" err="1"/>
              <a:t>seksistowska</a:t>
            </a:r>
            <a:r>
              <a:rPr lang="pl-PL" dirty="0"/>
              <a:t> postawa wobec kobiet i ksenofobiczna postawa wobec cudzoziemców. Pierwszą kobietę członkowie Akademii Nauk przyjęli ponad pół wieku później, w 1962. Była nią </a:t>
            </a:r>
            <a:r>
              <a:rPr lang="pl-PL" dirty="0" err="1"/>
              <a:t>Marguerite</a:t>
            </a:r>
            <a:r>
              <a:rPr lang="pl-PL" dirty="0"/>
              <a:t> </a:t>
            </a:r>
            <a:r>
              <a:rPr lang="pl-PL" dirty="0" err="1"/>
              <a:t>Perey</a:t>
            </a:r>
            <a:r>
              <a:rPr lang="pl-PL" dirty="0"/>
              <a:t>, doktorantka Marii Skłodowskiej-Curie. </a:t>
            </a:r>
          </a:p>
        </p:txBody>
      </p:sp>
    </p:spTree>
    <p:extLst>
      <p:ext uri="{BB962C8B-B14F-4D97-AF65-F5344CB8AC3E}">
        <p14:creationId xmlns:p14="http://schemas.microsoft.com/office/powerpoint/2010/main" val="3701528844"/>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E0E65F0B-D0AF-4C0D-A545-D7AB2DB50B63}"/>
              </a:ext>
            </a:extLst>
          </p:cNvPr>
          <p:cNvSpPr txBox="1"/>
          <p:nvPr/>
        </p:nvSpPr>
        <p:spPr>
          <a:xfrm>
            <a:off x="1030780" y="1150630"/>
            <a:ext cx="10341032" cy="3970318"/>
          </a:xfrm>
          <a:prstGeom prst="rect">
            <a:avLst/>
          </a:prstGeom>
          <a:noFill/>
        </p:spPr>
        <p:txBody>
          <a:bodyPr wrap="square">
            <a:spAutoFit/>
          </a:bodyPr>
          <a:lstStyle/>
          <a:p>
            <a:r>
              <a:rPr lang="pl-PL" dirty="0"/>
              <a:t>Maria była zdeklarowaną niewierzącą i pochodziła z Polski, dla większości Francuzów była utożsamiana z bliżej nieokreślonym terytorium pod berłem rosyjskiego cara, gdzie znaczny procent ludności stanowili Żydzi – snuto przypuszczenia, że jest Żydówką (co w tamtych czasach było w ksenofobicznych kręgach Francji uważane za mocno podejrzane – nie ucichły bowiem jeszcze resentymenty, które kilkanaście lat wcześniej doprowadziły do sprawy Dreyfusa), pomimo że w rzeczywistości pochodziła ze szlacheckiego polskiego rodu Dołęga-Skłodowskich, a w dzieciństwie została ochrzczona w wierze katolickiej. Domniemania paryskich brukowców oparte były na tym, że Maria Skłodowska-Curie nosiła po babce drugie imię Salomea, które w Polsce było popularnym imieniem chrześcijańskim, zaś we Francji kojarzyło się z </a:t>
            </a:r>
            <a:r>
              <a:rPr lang="pl-PL" dirty="0" err="1"/>
              <a:t>Salomé</a:t>
            </a:r>
            <a:r>
              <a:rPr lang="pl-PL" dirty="0"/>
              <a:t>, używanym przez Żydówki.</a:t>
            </a:r>
          </a:p>
          <a:p>
            <a:r>
              <a:rPr lang="pl-PL" dirty="0"/>
              <a:t>7 listopada 1911 Szwedzka Akademia Nauk przyznała Marii drugą, tym razem samodzielną Nagrodę Nobla z chemii za odkrycie polonu i radu[6]. Została pierwszym człowiekiem wyróżnionym tą nagrodą dwukrotnie i pierwszą kobietą laureatką Nobla w dziedzinie chemii. </a:t>
            </a:r>
          </a:p>
        </p:txBody>
      </p:sp>
    </p:spTree>
    <p:extLst>
      <p:ext uri="{BB962C8B-B14F-4D97-AF65-F5344CB8AC3E}">
        <p14:creationId xmlns:p14="http://schemas.microsoft.com/office/powerpoint/2010/main" val="3418030707"/>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3" name="voltage.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D17A2C-3031-4613-8BD9-9B9EF41461DB}"/>
              </a:ext>
            </a:extLst>
          </p:cNvPr>
          <p:cNvSpPr>
            <a:spLocks noGrp="1"/>
          </p:cNvSpPr>
          <p:nvPr>
            <p:ph type="title"/>
          </p:nvPr>
        </p:nvSpPr>
        <p:spPr/>
        <p:txBody>
          <a:bodyPr/>
          <a:lstStyle/>
          <a:p>
            <a:r>
              <a:rPr lang="pl-PL" b="1" dirty="0">
                <a:solidFill>
                  <a:schemeClr val="accent4">
                    <a:lumMod val="60000"/>
                    <a:lumOff val="40000"/>
                  </a:schemeClr>
                </a:solidFill>
                <a:effectLst>
                  <a:outerShdw blurRad="38100" dist="38100" dir="2700000" algn="tl">
                    <a:srgbClr val="000000">
                      <a:alpha val="43137"/>
                    </a:srgbClr>
                  </a:outerShdw>
                </a:effectLst>
              </a:rPr>
              <a:t>Instytut Radowy:</a:t>
            </a:r>
          </a:p>
        </p:txBody>
      </p:sp>
      <p:sp>
        <p:nvSpPr>
          <p:cNvPr id="3" name="Symbol zastępczy zawartości 2">
            <a:extLst>
              <a:ext uri="{FF2B5EF4-FFF2-40B4-BE49-F238E27FC236}">
                <a16:creationId xmlns:a16="http://schemas.microsoft.com/office/drawing/2014/main" id="{D11BD345-5494-431E-8715-3422630CD50F}"/>
              </a:ext>
            </a:extLst>
          </p:cNvPr>
          <p:cNvSpPr>
            <a:spLocks noGrp="1"/>
          </p:cNvSpPr>
          <p:nvPr>
            <p:ph idx="1"/>
          </p:nvPr>
        </p:nvSpPr>
        <p:spPr/>
        <p:txBody>
          <a:bodyPr/>
          <a:lstStyle/>
          <a:p>
            <a:r>
              <a:rPr lang="pl-PL" dirty="0"/>
              <a:t>Po otrzymaniu drugiej Nagrody Nobla, Maria przekonała rząd Francji do przeznaczenia środków na budowę prywatnego Instytutu Radowego – </a:t>
            </a:r>
            <a:r>
              <a:rPr lang="pl-PL" dirty="0" err="1"/>
              <a:t>Institut</a:t>
            </a:r>
            <a:r>
              <a:rPr lang="pl-PL" dirty="0"/>
              <a:t> </a:t>
            </a:r>
            <a:r>
              <a:rPr lang="pl-PL" dirty="0" err="1"/>
              <a:t>du</a:t>
            </a:r>
            <a:r>
              <a:rPr lang="pl-PL" dirty="0"/>
              <a:t> Radium (obecnie </a:t>
            </a:r>
            <a:r>
              <a:rPr lang="pl-PL" dirty="0" err="1"/>
              <a:t>Institut</a:t>
            </a:r>
            <a:r>
              <a:rPr lang="pl-PL" dirty="0"/>
              <a:t> Curie), który został wzniesiony w 1914 i w którym prowadzono badania z zakresu chemii, fizyki i medycyny. Instytut ten stał się kuźnią noblistów – wyszło z niego jeszcze czworo laureatów nagrody Nobla, w tym córka Marii Skłodowskiej-Curie, </a:t>
            </a:r>
            <a:r>
              <a:rPr lang="pl-PL" dirty="0" err="1"/>
              <a:t>Irène</a:t>
            </a:r>
            <a:r>
              <a:rPr lang="pl-PL" dirty="0"/>
              <a:t>, i zięć </a:t>
            </a:r>
            <a:r>
              <a:rPr lang="pl-PL" dirty="0" err="1"/>
              <a:t>Frédéric</a:t>
            </a:r>
            <a:r>
              <a:rPr lang="pl-PL" dirty="0"/>
              <a:t> Joliot-Curie. W Instytucie prowadzono podstawowe prace i badania nad promieniotwórczością i radioizotopami.</a:t>
            </a:r>
          </a:p>
        </p:txBody>
      </p:sp>
    </p:spTree>
    <p:extLst>
      <p:ext uri="{BB962C8B-B14F-4D97-AF65-F5344CB8AC3E}">
        <p14:creationId xmlns:p14="http://schemas.microsoft.com/office/powerpoint/2010/main" val="1163071067"/>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1EDBEEEA-C5DC-4E8C-9083-411FD8FB144B}"/>
              </a:ext>
            </a:extLst>
          </p:cNvPr>
          <p:cNvSpPr>
            <a:spLocks noGrp="1"/>
          </p:cNvSpPr>
          <p:nvPr>
            <p:ph type="title"/>
          </p:nvPr>
        </p:nvSpPr>
        <p:spPr/>
        <p:txBody>
          <a:bodyPr/>
          <a:lstStyle/>
          <a:p>
            <a:r>
              <a:rPr lang="pl-PL" b="1" dirty="0">
                <a:solidFill>
                  <a:schemeClr val="accent4">
                    <a:lumMod val="60000"/>
                    <a:lumOff val="40000"/>
                  </a:schemeClr>
                </a:solidFill>
                <a:effectLst>
                  <a:outerShdw blurRad="38100" dist="38100" dir="2700000" algn="tl">
                    <a:srgbClr val="000000">
                      <a:alpha val="43137"/>
                    </a:srgbClr>
                  </a:outerShdw>
                </a:effectLst>
              </a:rPr>
              <a:t>Wyróżnienia i nagrody:</a:t>
            </a:r>
          </a:p>
        </p:txBody>
      </p:sp>
      <p:sp>
        <p:nvSpPr>
          <p:cNvPr id="9" name="Symbol zastępczy zawartości 8">
            <a:extLst>
              <a:ext uri="{FF2B5EF4-FFF2-40B4-BE49-F238E27FC236}">
                <a16:creationId xmlns:a16="http://schemas.microsoft.com/office/drawing/2014/main" id="{78F5A476-F70D-47DC-8921-DE173437DA16}"/>
              </a:ext>
            </a:extLst>
          </p:cNvPr>
          <p:cNvSpPr>
            <a:spLocks noGrp="1"/>
          </p:cNvSpPr>
          <p:nvPr>
            <p:ph sz="half" idx="1"/>
          </p:nvPr>
        </p:nvSpPr>
        <p:spPr/>
        <p:txBody>
          <a:bodyPr>
            <a:normAutofit/>
          </a:bodyPr>
          <a:lstStyle/>
          <a:p>
            <a:r>
              <a:rPr lang="pl-PL" dirty="0"/>
              <a:t>Maria Skłodowska-Curie w 1909, podobnie jak jej mąż wcześniej, odmówiła przyjęcia francuskiego Krzyża Kawalerskiego Orderu Legii Honorowej, ale w 1919 przyjęła odznaczenie hiszpańskim Krzyżem Wielkim Orderu Cywilnego Alfonsa XII. 11 listopada 2018 otrzymała pośmiertnie Order Orła Białego. Uhonorowana została również doktoratami honorowymi:</a:t>
            </a:r>
          </a:p>
        </p:txBody>
      </p:sp>
      <p:sp>
        <p:nvSpPr>
          <p:cNvPr id="10" name="Symbol zastępczy zawartości 9">
            <a:extLst>
              <a:ext uri="{FF2B5EF4-FFF2-40B4-BE49-F238E27FC236}">
                <a16:creationId xmlns:a16="http://schemas.microsoft.com/office/drawing/2014/main" id="{0FCAB5BE-2ABD-4886-BE73-1B4A01B95AD3}"/>
              </a:ext>
            </a:extLst>
          </p:cNvPr>
          <p:cNvSpPr>
            <a:spLocks noGrp="1"/>
          </p:cNvSpPr>
          <p:nvPr>
            <p:ph sz="half" idx="2"/>
          </p:nvPr>
        </p:nvSpPr>
        <p:spPr>
          <a:xfrm>
            <a:off x="6370320" y="2115589"/>
            <a:ext cx="4754880" cy="3749040"/>
          </a:xfrm>
        </p:spPr>
        <p:txBody>
          <a:bodyPr>
            <a:normAutofit/>
          </a:bodyPr>
          <a:lstStyle/>
          <a:p>
            <a:r>
              <a:rPr lang="pl-PL" dirty="0"/>
              <a:t>Politechniki Lwowskiej – 1912,</a:t>
            </a:r>
          </a:p>
          <a:p>
            <a:r>
              <a:rPr lang="pl-PL" dirty="0"/>
              <a:t>Uniwersytetu Poznańskiego – 1922,</a:t>
            </a:r>
          </a:p>
          <a:p>
            <a:r>
              <a:rPr lang="pl-PL" dirty="0"/>
              <a:t>Uniwersytetu Jagiellońskiego – 1924,</a:t>
            </a:r>
          </a:p>
          <a:p>
            <a:r>
              <a:rPr lang="pl-PL" dirty="0"/>
              <a:t>Politechniki Warszawskiej – 1926.</a:t>
            </a:r>
          </a:p>
        </p:txBody>
      </p:sp>
      <p:pic>
        <p:nvPicPr>
          <p:cNvPr id="11" name="Obraz 10">
            <a:extLst>
              <a:ext uri="{FF2B5EF4-FFF2-40B4-BE49-F238E27FC236}">
                <a16:creationId xmlns:a16="http://schemas.microsoft.com/office/drawing/2014/main" id="{5D27EC13-D420-41A1-89D2-887A0A17DA58}"/>
              </a:ext>
            </a:extLst>
          </p:cNvPr>
          <p:cNvPicPr>
            <a:picLocks noChangeAspect="1"/>
          </p:cNvPicPr>
          <p:nvPr/>
        </p:nvPicPr>
        <p:blipFill>
          <a:blip r:embed="rId3"/>
          <a:stretch>
            <a:fillRect/>
          </a:stretch>
        </p:blipFill>
        <p:spPr>
          <a:xfrm>
            <a:off x="1339042" y="2115589"/>
            <a:ext cx="3429000" cy="2705100"/>
          </a:xfrm>
          <a:prstGeom prst="rect">
            <a:avLst/>
          </a:prstGeom>
        </p:spPr>
      </p:pic>
      <p:pic>
        <p:nvPicPr>
          <p:cNvPr id="12" name="Obraz 11">
            <a:extLst>
              <a:ext uri="{FF2B5EF4-FFF2-40B4-BE49-F238E27FC236}">
                <a16:creationId xmlns:a16="http://schemas.microsoft.com/office/drawing/2014/main" id="{9CC1E7EA-0F7E-44CA-A1FB-5E48CAB3B629}"/>
              </a:ext>
            </a:extLst>
          </p:cNvPr>
          <p:cNvPicPr>
            <a:picLocks noChangeAspect="1"/>
          </p:cNvPicPr>
          <p:nvPr/>
        </p:nvPicPr>
        <p:blipFill>
          <a:blip r:embed="rId4"/>
          <a:stretch>
            <a:fillRect/>
          </a:stretch>
        </p:blipFill>
        <p:spPr>
          <a:xfrm>
            <a:off x="1160666" y="2009167"/>
            <a:ext cx="4253622" cy="2834640"/>
          </a:xfrm>
          <a:prstGeom prst="rect">
            <a:avLst/>
          </a:prstGeom>
        </p:spPr>
      </p:pic>
      <p:pic>
        <p:nvPicPr>
          <p:cNvPr id="13" name="Obraz 12">
            <a:extLst>
              <a:ext uri="{FF2B5EF4-FFF2-40B4-BE49-F238E27FC236}">
                <a16:creationId xmlns:a16="http://schemas.microsoft.com/office/drawing/2014/main" id="{AC5D10BF-DE4B-4711-9357-94A9FF23092F}"/>
              </a:ext>
            </a:extLst>
          </p:cNvPr>
          <p:cNvPicPr>
            <a:picLocks noChangeAspect="1"/>
          </p:cNvPicPr>
          <p:nvPr/>
        </p:nvPicPr>
        <p:blipFill>
          <a:blip r:embed="rId5"/>
          <a:stretch>
            <a:fillRect/>
          </a:stretch>
        </p:blipFill>
        <p:spPr>
          <a:xfrm>
            <a:off x="1356015" y="2035540"/>
            <a:ext cx="3862924" cy="2897193"/>
          </a:xfrm>
          <a:prstGeom prst="rect">
            <a:avLst/>
          </a:prstGeom>
        </p:spPr>
      </p:pic>
      <p:pic>
        <p:nvPicPr>
          <p:cNvPr id="14" name="Obraz 13">
            <a:extLst>
              <a:ext uri="{FF2B5EF4-FFF2-40B4-BE49-F238E27FC236}">
                <a16:creationId xmlns:a16="http://schemas.microsoft.com/office/drawing/2014/main" id="{8197C9E2-3862-4432-8D3A-9F4F7054A9F6}"/>
              </a:ext>
            </a:extLst>
          </p:cNvPr>
          <p:cNvPicPr>
            <a:picLocks noChangeAspect="1"/>
          </p:cNvPicPr>
          <p:nvPr/>
        </p:nvPicPr>
        <p:blipFill>
          <a:blip r:embed="rId6"/>
          <a:stretch>
            <a:fillRect/>
          </a:stretch>
        </p:blipFill>
        <p:spPr>
          <a:xfrm>
            <a:off x="1541487" y="2103120"/>
            <a:ext cx="3872801" cy="2794026"/>
          </a:xfrm>
          <a:prstGeom prst="rect">
            <a:avLst/>
          </a:prstGeom>
        </p:spPr>
      </p:pic>
    </p:spTree>
    <p:extLst>
      <p:ext uri="{BB962C8B-B14F-4D97-AF65-F5344CB8AC3E}">
        <p14:creationId xmlns:p14="http://schemas.microsoft.com/office/powerpoint/2010/main" val="2552249150"/>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7"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xEl>
                                              <p:pRg st="0" end="0"/>
                                            </p:txEl>
                                          </p:spTgt>
                                        </p:tgtEl>
                                      </p:cBhvr>
                                    </p:animEffect>
                                    <p:anim calcmode="lin" valueType="num">
                                      <p:cBhvr>
                                        <p:cTn id="14" dur="1000"/>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p:tgtEl>
                                          <p:spTgt spid="9">
                                            <p:txEl>
                                              <p:pRg st="0" end="0"/>
                                            </p:txEl>
                                          </p:spTgt>
                                        </p:tgtEl>
                                        <p:attrNameLst>
                                          <p:attrName>ppt_y</p:attrName>
                                        </p:attrNameLst>
                                      </p:cBhvr>
                                      <p:tavLst>
                                        <p:tav tm="0">
                                          <p:val>
                                            <p:strVal val="ppt_y"/>
                                          </p:val>
                                        </p:tav>
                                        <p:tav tm="100000">
                                          <p:val>
                                            <p:strVal val="ppt_y+.1"/>
                                          </p:val>
                                        </p:tav>
                                      </p:tavLst>
                                    </p:anim>
                                    <p:set>
                                      <p:cBhvr>
                                        <p:cTn id="16" dur="1" fill="hold">
                                          <p:stCondLst>
                                            <p:cond delay="999"/>
                                          </p:stCondLst>
                                        </p:cTn>
                                        <p:tgtEl>
                                          <p:spTgt spid="9">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fade">
                                      <p:cBhvr>
                                        <p:cTn id="42" dur="1000"/>
                                        <p:tgtEl>
                                          <p:spTgt spid="10">
                                            <p:txEl>
                                              <p:pRg st="1" end="1"/>
                                            </p:txEl>
                                          </p:spTgt>
                                        </p:tgtEl>
                                      </p:cBhvr>
                                    </p:animEffect>
                                    <p:anim calcmode="lin" valueType="num">
                                      <p:cBhvr>
                                        <p:cTn id="4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2"/>
                                        </p:tgtEl>
                                      </p:cBhvr>
                                    </p:animEffect>
                                    <p:anim calcmode="lin" valueType="num">
                                      <p:cBhvr>
                                        <p:cTn id="56" dur="1000"/>
                                        <p:tgtEl>
                                          <p:spTgt spid="12"/>
                                        </p:tgtEl>
                                        <p:attrNameLst>
                                          <p:attrName>ppt_x</p:attrName>
                                        </p:attrNameLst>
                                      </p:cBhvr>
                                      <p:tavLst>
                                        <p:tav tm="0">
                                          <p:val>
                                            <p:strVal val="ppt_x"/>
                                          </p:val>
                                        </p:tav>
                                        <p:tav tm="100000">
                                          <p:val>
                                            <p:strVal val="ppt_x"/>
                                          </p:val>
                                        </p:tav>
                                      </p:tavLst>
                                    </p:anim>
                                    <p:anim calcmode="lin" valueType="num">
                                      <p:cBhvr>
                                        <p:cTn id="57" dur="1000"/>
                                        <p:tgtEl>
                                          <p:spTgt spid="12"/>
                                        </p:tgtEl>
                                        <p:attrNameLst>
                                          <p:attrName>ppt_y</p:attrName>
                                        </p:attrNameLst>
                                      </p:cBhvr>
                                      <p:tavLst>
                                        <p:tav tm="0">
                                          <p:val>
                                            <p:strVal val="ppt_y"/>
                                          </p:val>
                                        </p:tav>
                                        <p:tav tm="100000">
                                          <p:val>
                                            <p:strVal val="ppt_y+.1"/>
                                          </p:val>
                                        </p:tav>
                                      </p:tavLst>
                                    </p:anim>
                                    <p:set>
                                      <p:cBhvr>
                                        <p:cTn id="58" dur="1" fill="hold">
                                          <p:stCondLst>
                                            <p:cond delay="9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xEl>
                                              <p:pRg st="2" end="2"/>
                                            </p:txEl>
                                          </p:spTgt>
                                        </p:tgtEl>
                                        <p:attrNameLst>
                                          <p:attrName>style.visibility</p:attrName>
                                        </p:attrNameLst>
                                      </p:cBhvr>
                                      <p:to>
                                        <p:strVal val="visible"/>
                                      </p:to>
                                    </p:set>
                                    <p:animEffect transition="in" filter="fade">
                                      <p:cBhvr>
                                        <p:cTn id="63" dur="1000"/>
                                        <p:tgtEl>
                                          <p:spTgt spid="10">
                                            <p:txEl>
                                              <p:pRg st="2" end="2"/>
                                            </p:txEl>
                                          </p:spTgt>
                                        </p:tgtEl>
                                      </p:cBhvr>
                                    </p:animEffect>
                                    <p:anim calcmode="lin" valueType="num">
                                      <p:cBhvr>
                                        <p:cTn id="64"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500"/>
                                        <p:tgtEl>
                                          <p:spTgt spid="13"/>
                                        </p:tgtEl>
                                      </p:cBhvr>
                                    </p:animEffect>
                                    <p:anim calcmode="lin" valueType="num">
                                      <p:cBhvr>
                                        <p:cTn id="76" dur="500"/>
                                        <p:tgtEl>
                                          <p:spTgt spid="13"/>
                                        </p:tgtEl>
                                        <p:attrNameLst>
                                          <p:attrName>ppt_x</p:attrName>
                                        </p:attrNameLst>
                                      </p:cBhvr>
                                      <p:tavLst>
                                        <p:tav tm="0">
                                          <p:val>
                                            <p:strVal val="ppt_x"/>
                                          </p:val>
                                        </p:tav>
                                        <p:tav tm="100000">
                                          <p:val>
                                            <p:strVal val="ppt_x"/>
                                          </p:val>
                                        </p:tav>
                                      </p:tavLst>
                                    </p:anim>
                                    <p:anim calcmode="lin" valueType="num">
                                      <p:cBhvr>
                                        <p:cTn id="77" dur="500"/>
                                        <p:tgtEl>
                                          <p:spTgt spid="13"/>
                                        </p:tgtEl>
                                        <p:attrNameLst>
                                          <p:attrName>ppt_y</p:attrName>
                                        </p:attrNameLst>
                                      </p:cBhvr>
                                      <p:tavLst>
                                        <p:tav tm="0">
                                          <p:val>
                                            <p:strVal val="ppt_y"/>
                                          </p:val>
                                        </p:tav>
                                        <p:tav tm="100000">
                                          <p:val>
                                            <p:strVal val="ppt_y+.1"/>
                                          </p:val>
                                        </p:tav>
                                      </p:tavLst>
                                    </p:anim>
                                    <p:set>
                                      <p:cBhvr>
                                        <p:cTn id="78" dur="1" fill="hold">
                                          <p:stCondLst>
                                            <p:cond delay="499"/>
                                          </p:stCondLst>
                                        </p:cTn>
                                        <p:tgtEl>
                                          <p:spTgt spid="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0">
                                            <p:txEl>
                                              <p:pRg st="3" end="3"/>
                                            </p:txEl>
                                          </p:spTgt>
                                        </p:tgtEl>
                                        <p:attrNameLst>
                                          <p:attrName>style.visibility</p:attrName>
                                        </p:attrNameLst>
                                      </p:cBhvr>
                                      <p:to>
                                        <p:strVal val="visible"/>
                                      </p:to>
                                    </p:set>
                                    <p:animEffect transition="in" filter="fade">
                                      <p:cBhvr>
                                        <p:cTn id="83" dur="1000"/>
                                        <p:tgtEl>
                                          <p:spTgt spid="10">
                                            <p:txEl>
                                              <p:pRg st="3" end="3"/>
                                            </p:txEl>
                                          </p:spTgt>
                                        </p:tgtEl>
                                      </p:cBhvr>
                                    </p:animEffect>
                                    <p:anim calcmode="lin" valueType="num">
                                      <p:cBhvr>
                                        <p:cTn id="84"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85"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additive="base">
                                        <p:cTn id="90" dur="500" fill="hold"/>
                                        <p:tgtEl>
                                          <p:spTgt spid="14"/>
                                        </p:tgtEl>
                                        <p:attrNameLst>
                                          <p:attrName>ppt_x</p:attrName>
                                        </p:attrNameLst>
                                      </p:cBhvr>
                                      <p:tavLst>
                                        <p:tav tm="0">
                                          <p:val>
                                            <p:strVal val="#ppt_x"/>
                                          </p:val>
                                        </p:tav>
                                        <p:tav tm="100000">
                                          <p:val>
                                            <p:strVal val="#ppt_x"/>
                                          </p:val>
                                        </p:tav>
                                      </p:tavLst>
                                    </p:anim>
                                    <p:anim calcmode="lin" valueType="num">
                                      <p:cBhvr additive="base">
                                        <p:cTn id="9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523C8276-2AD8-40C5-AB87-0290875EFA7F}"/>
              </a:ext>
            </a:extLst>
          </p:cNvPr>
          <p:cNvSpPr>
            <a:spLocks noGrp="1"/>
          </p:cNvSpPr>
          <p:nvPr>
            <p:ph type="title"/>
          </p:nvPr>
        </p:nvSpPr>
        <p:spPr>
          <a:xfrm>
            <a:off x="3435927" y="0"/>
            <a:ext cx="10058400" cy="1371600"/>
          </a:xfrm>
        </p:spPr>
        <p:txBody>
          <a:bodyPr/>
          <a:lstStyle/>
          <a:p>
            <a:r>
              <a:rPr lang="pl-PL" b="1" dirty="0">
                <a:solidFill>
                  <a:schemeClr val="accent4">
                    <a:lumMod val="60000"/>
                    <a:lumOff val="40000"/>
                  </a:schemeClr>
                </a:solidFill>
                <a:effectLst>
                  <a:outerShdw blurRad="38100" dist="38100" dir="2700000" algn="tl">
                    <a:srgbClr val="000000">
                      <a:alpha val="43137"/>
                    </a:srgbClr>
                  </a:outerShdw>
                </a:effectLst>
              </a:rPr>
              <a:t>Patronat szkół:</a:t>
            </a:r>
          </a:p>
        </p:txBody>
      </p:sp>
      <p:sp>
        <p:nvSpPr>
          <p:cNvPr id="6" name="Symbol zastępczy zawartości 5">
            <a:extLst>
              <a:ext uri="{FF2B5EF4-FFF2-40B4-BE49-F238E27FC236}">
                <a16:creationId xmlns:a16="http://schemas.microsoft.com/office/drawing/2014/main" id="{09C50E72-3C5E-427C-9579-C619C3F881C4}"/>
              </a:ext>
            </a:extLst>
          </p:cNvPr>
          <p:cNvSpPr>
            <a:spLocks noGrp="1"/>
          </p:cNvSpPr>
          <p:nvPr>
            <p:ph idx="1"/>
          </p:nvPr>
        </p:nvSpPr>
        <p:spPr>
          <a:xfrm>
            <a:off x="432262" y="1138844"/>
            <a:ext cx="11504814" cy="5087389"/>
          </a:xfrm>
        </p:spPr>
        <p:txBody>
          <a:bodyPr/>
          <a:lstStyle/>
          <a:p>
            <a:r>
              <a:rPr lang="pl-PL" dirty="0"/>
              <a:t>II Liceum Ogólnokształcące im. Marii Skłodowskiej-Curie w Piotrkowie Trybunalskim</a:t>
            </a:r>
          </a:p>
          <a:p>
            <a:r>
              <a:rPr lang="pl-PL" dirty="0"/>
              <a:t> IV Liceum Ogólnokształcące im. Marii Skłodowskiej-Curie w Chorzowie</a:t>
            </a:r>
          </a:p>
          <a:p>
            <a:r>
              <a:rPr lang="pl-PL" dirty="0"/>
              <a:t>Liceum Ogólnokształcące im. Marii Skłodowskiej-Curie w Czechowicach-Dziedzicach</a:t>
            </a:r>
          </a:p>
          <a:p>
            <a:r>
              <a:rPr lang="pl-PL" dirty="0"/>
              <a:t>II Liceum Ogólnokształcące im. Marii Skłodowskiej-Curie w Gorzowie Wielkopolskim</a:t>
            </a:r>
          </a:p>
          <a:p>
            <a:r>
              <a:rPr lang="pl-PL" dirty="0"/>
              <a:t>III Liceum Ogólnokształcące im. Marii Skłodowskiej-Curie w Świdnicy</a:t>
            </a:r>
          </a:p>
          <a:p>
            <a:r>
              <a:rPr lang="pl-PL" dirty="0"/>
              <a:t>III Publiczne Liceum Ogólnokształcące z Oddziałami Dwujęzycznymi im. Marii Skłodowskiej-Curie w Opolu</a:t>
            </a:r>
          </a:p>
          <a:p>
            <a:r>
              <a:rPr lang="pl-PL" dirty="0"/>
              <a:t> VIII Liceum Ogólnokształcące im. Marii Skłodowskiej-Curie w Katowicach</a:t>
            </a:r>
          </a:p>
          <a:p>
            <a:r>
              <a:rPr lang="pl-PL" dirty="0"/>
              <a:t>XV Liceum Ogólnokształcące im. Marii Skłodowskiej-Curie w Krakowie</a:t>
            </a:r>
          </a:p>
          <a:p>
            <a:r>
              <a:rPr lang="pl-PL" dirty="0"/>
              <a:t>    Liceum Ogólnokształcące im. Marii Curie-Skłodowskiej w Makowie Mazowieckim</a:t>
            </a:r>
          </a:p>
          <a:p>
            <a:r>
              <a:rPr lang="pl-PL" dirty="0"/>
              <a:t>    V Liceum Ogólnokształcące im. Marii Skłodowskiej-Curie w Lublinie</a:t>
            </a:r>
          </a:p>
          <a:p>
            <a:r>
              <a:rPr lang="pl-PL" dirty="0"/>
              <a:t>XXIV Liceum Ogólnokształcące im. Marii Skłodowskiej-Curie w Łodzi</a:t>
            </a:r>
          </a:p>
          <a:p>
            <a:r>
              <a:rPr lang="pl-PL" dirty="0"/>
              <a:t>I Liceum Ogólnokształcące im. Marii Skłodowskiej-Curie w Starogardzie Gdańskim</a:t>
            </a:r>
          </a:p>
        </p:txBody>
      </p:sp>
    </p:spTree>
    <p:extLst>
      <p:ext uri="{BB962C8B-B14F-4D97-AF65-F5344CB8AC3E}">
        <p14:creationId xmlns:p14="http://schemas.microsoft.com/office/powerpoint/2010/main" val="4291893565"/>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1000"/>
                                        <p:tgtEl>
                                          <p:spTgt spid="6">
                                            <p:txEl>
                                              <p:pRg st="8" end="8"/>
                                            </p:txEl>
                                          </p:spTgt>
                                        </p:tgtEl>
                                      </p:cBhvr>
                                    </p:animEffect>
                                    <p:anim calcmode="lin" valueType="num">
                                      <p:cBhvr>
                                        <p:cTn id="6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9" end="9"/>
                                            </p:txEl>
                                          </p:spTgt>
                                        </p:tgtEl>
                                        <p:attrNameLst>
                                          <p:attrName>style.visibility</p:attrName>
                                        </p:attrNameLst>
                                      </p:cBhvr>
                                      <p:to>
                                        <p:strVal val="visible"/>
                                      </p:to>
                                    </p:set>
                                    <p:animEffect transition="in" filter="fade">
                                      <p:cBhvr>
                                        <p:cTn id="70" dur="1000"/>
                                        <p:tgtEl>
                                          <p:spTgt spid="6">
                                            <p:txEl>
                                              <p:pRg st="9" end="9"/>
                                            </p:txEl>
                                          </p:spTgt>
                                        </p:tgtEl>
                                      </p:cBhvr>
                                    </p:animEffect>
                                    <p:anim calcmode="lin" valueType="num">
                                      <p:cBhvr>
                                        <p:cTn id="71"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10" end="10"/>
                                            </p:txEl>
                                          </p:spTgt>
                                        </p:tgtEl>
                                        <p:attrNameLst>
                                          <p:attrName>style.visibility</p:attrName>
                                        </p:attrNameLst>
                                      </p:cBhvr>
                                      <p:to>
                                        <p:strVal val="visible"/>
                                      </p:to>
                                    </p:set>
                                    <p:animEffect transition="in" filter="fade">
                                      <p:cBhvr>
                                        <p:cTn id="77" dur="1000"/>
                                        <p:tgtEl>
                                          <p:spTgt spid="6">
                                            <p:txEl>
                                              <p:pRg st="10" end="10"/>
                                            </p:txEl>
                                          </p:spTgt>
                                        </p:tgtEl>
                                      </p:cBhvr>
                                    </p:animEffect>
                                    <p:anim calcmode="lin" valueType="num">
                                      <p:cBhvr>
                                        <p:cTn id="78"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6">
                                            <p:txEl>
                                              <p:pRg st="11" end="11"/>
                                            </p:txEl>
                                          </p:spTgt>
                                        </p:tgtEl>
                                        <p:attrNameLst>
                                          <p:attrName>style.visibility</p:attrName>
                                        </p:attrNameLst>
                                      </p:cBhvr>
                                      <p:to>
                                        <p:strVal val="visible"/>
                                      </p:to>
                                    </p:set>
                                    <p:animEffect transition="in" filter="fade">
                                      <p:cBhvr>
                                        <p:cTn id="84" dur="1000"/>
                                        <p:tgtEl>
                                          <p:spTgt spid="6">
                                            <p:txEl>
                                              <p:pRg st="11" end="11"/>
                                            </p:txEl>
                                          </p:spTgt>
                                        </p:tgtEl>
                                      </p:cBhvr>
                                    </p:animEffect>
                                    <p:anim calcmode="lin" valueType="num">
                                      <p:cBhvr>
                                        <p:cTn id="85"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002F6D0C-8F4F-4F44-B38A-7D88C33A473C}"/>
              </a:ext>
            </a:extLst>
          </p:cNvPr>
          <p:cNvSpPr>
            <a:spLocks noGrp="1"/>
          </p:cNvSpPr>
          <p:nvPr>
            <p:ph type="title"/>
          </p:nvPr>
        </p:nvSpPr>
        <p:spPr/>
        <p:txBody>
          <a:bodyPr/>
          <a:lstStyle/>
          <a:p>
            <a:r>
              <a:rPr lang="pl-PL" b="1" dirty="0">
                <a:solidFill>
                  <a:schemeClr val="accent4">
                    <a:lumMod val="60000"/>
                    <a:lumOff val="40000"/>
                  </a:schemeClr>
                </a:solidFill>
                <a:effectLst>
                  <a:outerShdw blurRad="38100" dist="38100" dir="2700000" algn="tl">
                    <a:srgbClr val="000000">
                      <a:alpha val="43137"/>
                    </a:srgbClr>
                  </a:outerShdw>
                </a:effectLst>
              </a:rPr>
              <a:t>Pomniki:</a:t>
            </a:r>
          </a:p>
        </p:txBody>
      </p:sp>
      <p:sp>
        <p:nvSpPr>
          <p:cNvPr id="5" name="Symbol zastępczy tekstu 4">
            <a:extLst>
              <a:ext uri="{FF2B5EF4-FFF2-40B4-BE49-F238E27FC236}">
                <a16:creationId xmlns:a16="http://schemas.microsoft.com/office/drawing/2014/main" id="{0ECB151E-4FA6-4FE4-BE82-2365CB0B2E28}"/>
              </a:ext>
            </a:extLst>
          </p:cNvPr>
          <p:cNvSpPr>
            <a:spLocks noGrp="1"/>
          </p:cNvSpPr>
          <p:nvPr>
            <p:ph type="body" idx="1"/>
          </p:nvPr>
        </p:nvSpPr>
        <p:spPr/>
        <p:txBody>
          <a:bodyPr>
            <a:normAutofit fontScale="70000" lnSpcReduction="20000"/>
          </a:bodyPr>
          <a:lstStyle/>
          <a:p>
            <a:r>
              <a:rPr lang="pl-PL" dirty="0"/>
              <a:t>Maria Skłodowska-Curie została symbolicznie upamiętniona inskrypcją na grobowcu rodzinnym na Cmentarzu Powązkowskim w Warszawie</a:t>
            </a:r>
          </a:p>
        </p:txBody>
      </p:sp>
      <p:pic>
        <p:nvPicPr>
          <p:cNvPr id="9" name="Symbol zastępczy zawartości 8">
            <a:extLst>
              <a:ext uri="{FF2B5EF4-FFF2-40B4-BE49-F238E27FC236}">
                <a16:creationId xmlns:a16="http://schemas.microsoft.com/office/drawing/2014/main" id="{112E182F-4FF2-439F-90B2-CC1917FFE225}"/>
              </a:ext>
            </a:extLst>
          </p:cNvPr>
          <p:cNvPicPr>
            <a:picLocks noGrp="1" noChangeAspect="1"/>
          </p:cNvPicPr>
          <p:nvPr>
            <p:ph sz="half" idx="2"/>
          </p:nvPr>
        </p:nvPicPr>
        <p:blipFill>
          <a:blip r:embed="rId3"/>
          <a:stretch>
            <a:fillRect/>
          </a:stretch>
        </p:blipFill>
        <p:spPr>
          <a:xfrm>
            <a:off x="2059083" y="2755900"/>
            <a:ext cx="2776347" cy="3200400"/>
          </a:xfrm>
          <a:prstGeom prst="rect">
            <a:avLst/>
          </a:prstGeom>
        </p:spPr>
      </p:pic>
      <p:sp>
        <p:nvSpPr>
          <p:cNvPr id="7" name="Symbol zastępczy tekstu 6">
            <a:extLst>
              <a:ext uri="{FF2B5EF4-FFF2-40B4-BE49-F238E27FC236}">
                <a16:creationId xmlns:a16="http://schemas.microsoft.com/office/drawing/2014/main" id="{B21F7AA1-F6A3-4C56-8AD2-EBA98D7CE5EE}"/>
              </a:ext>
            </a:extLst>
          </p:cNvPr>
          <p:cNvSpPr>
            <a:spLocks noGrp="1"/>
          </p:cNvSpPr>
          <p:nvPr>
            <p:ph type="body" sz="quarter" idx="3"/>
          </p:nvPr>
        </p:nvSpPr>
        <p:spPr/>
        <p:txBody>
          <a:bodyPr>
            <a:normAutofit fontScale="70000" lnSpcReduction="20000"/>
          </a:bodyPr>
          <a:lstStyle/>
          <a:p>
            <a:r>
              <a:rPr lang="pl-PL" dirty="0"/>
              <a:t>Popiersie Marii Skłodowskiej-Curie stoi w Parku im. Henryka Jordana w Krakowie</a:t>
            </a:r>
          </a:p>
        </p:txBody>
      </p:sp>
      <p:pic>
        <p:nvPicPr>
          <p:cNvPr id="10" name="Symbol zastępczy zawartości 9">
            <a:extLst>
              <a:ext uri="{FF2B5EF4-FFF2-40B4-BE49-F238E27FC236}">
                <a16:creationId xmlns:a16="http://schemas.microsoft.com/office/drawing/2014/main" id="{179D5930-8477-4AF0-94C3-EC55C928FC62}"/>
              </a:ext>
            </a:extLst>
          </p:cNvPr>
          <p:cNvPicPr>
            <a:picLocks noGrp="1" noChangeAspect="1"/>
          </p:cNvPicPr>
          <p:nvPr>
            <p:ph sz="quarter" idx="4"/>
          </p:nvPr>
        </p:nvPicPr>
        <p:blipFill>
          <a:blip r:embed="rId4"/>
          <a:stretch>
            <a:fillRect/>
          </a:stretch>
        </p:blipFill>
        <p:spPr>
          <a:xfrm>
            <a:off x="6617494" y="2755900"/>
            <a:ext cx="4267200" cy="3200400"/>
          </a:xfrm>
          <a:prstGeom prst="rect">
            <a:avLst/>
          </a:prstGeom>
        </p:spPr>
      </p:pic>
    </p:spTree>
    <p:extLst>
      <p:ext uri="{BB962C8B-B14F-4D97-AF65-F5344CB8AC3E}">
        <p14:creationId xmlns:p14="http://schemas.microsoft.com/office/powerpoint/2010/main" val="2906834358"/>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5"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3A2A29D2-3FF6-4177-B2DA-3782D321EA09}"/>
              </a:ext>
            </a:extLst>
          </p:cNvPr>
          <p:cNvSpPr>
            <a:spLocks noGrp="1"/>
          </p:cNvSpPr>
          <p:nvPr>
            <p:ph type="title"/>
          </p:nvPr>
        </p:nvSpPr>
        <p:spPr/>
        <p:txBody>
          <a:bodyPr/>
          <a:lstStyle/>
          <a:p>
            <a:endParaRPr lang="pl-PL" dirty="0"/>
          </a:p>
        </p:txBody>
      </p:sp>
      <p:sp>
        <p:nvSpPr>
          <p:cNvPr id="6" name="Symbol zastępczy tekstu 5">
            <a:extLst>
              <a:ext uri="{FF2B5EF4-FFF2-40B4-BE49-F238E27FC236}">
                <a16:creationId xmlns:a16="http://schemas.microsoft.com/office/drawing/2014/main" id="{A2119D16-5B38-4BD5-B146-88E4599999F4}"/>
              </a:ext>
            </a:extLst>
          </p:cNvPr>
          <p:cNvSpPr>
            <a:spLocks noGrp="1"/>
          </p:cNvSpPr>
          <p:nvPr>
            <p:ph type="body" idx="1"/>
          </p:nvPr>
        </p:nvSpPr>
        <p:spPr>
          <a:xfrm>
            <a:off x="3596917" y="1509069"/>
            <a:ext cx="4754880" cy="640080"/>
          </a:xfrm>
        </p:spPr>
        <p:txBody>
          <a:bodyPr>
            <a:normAutofit fontScale="77500" lnSpcReduction="20000"/>
          </a:bodyPr>
          <a:lstStyle/>
          <a:p>
            <a:r>
              <a:rPr lang="pl-PL" dirty="0"/>
              <a:t>W czerwcu 2014 odsłonięto w Warszawie rzeźbę wykonaną z brązu poświęconą uczonej</a:t>
            </a:r>
          </a:p>
        </p:txBody>
      </p:sp>
      <p:pic>
        <p:nvPicPr>
          <p:cNvPr id="10" name="Symbol zastępczy zawartości 9">
            <a:extLst>
              <a:ext uri="{FF2B5EF4-FFF2-40B4-BE49-F238E27FC236}">
                <a16:creationId xmlns:a16="http://schemas.microsoft.com/office/drawing/2014/main" id="{7B484432-FF3E-41A0-8E9F-F545ADA744B3}"/>
              </a:ext>
            </a:extLst>
          </p:cNvPr>
          <p:cNvPicPr>
            <a:picLocks noGrp="1" noChangeAspect="1"/>
          </p:cNvPicPr>
          <p:nvPr>
            <p:ph sz="half" idx="2"/>
          </p:nvPr>
        </p:nvPicPr>
        <p:blipFill>
          <a:blip r:embed="rId3"/>
          <a:stretch>
            <a:fillRect/>
          </a:stretch>
        </p:blipFill>
        <p:spPr>
          <a:xfrm>
            <a:off x="4859597" y="2209289"/>
            <a:ext cx="1918072" cy="3921662"/>
          </a:xfrm>
          <a:prstGeom prst="rect">
            <a:avLst/>
          </a:prstGeom>
        </p:spPr>
      </p:pic>
      <p:sp>
        <p:nvSpPr>
          <p:cNvPr id="8" name="Symbol zastępczy tekstu 7">
            <a:extLst>
              <a:ext uri="{FF2B5EF4-FFF2-40B4-BE49-F238E27FC236}">
                <a16:creationId xmlns:a16="http://schemas.microsoft.com/office/drawing/2014/main" id="{803C8104-27DE-412C-9B64-D4FD7515CFED}"/>
              </a:ext>
            </a:extLst>
          </p:cNvPr>
          <p:cNvSpPr>
            <a:spLocks noGrp="1"/>
          </p:cNvSpPr>
          <p:nvPr>
            <p:ph type="body" sz="quarter" idx="3"/>
          </p:nvPr>
        </p:nvSpPr>
        <p:spPr/>
        <p:txBody>
          <a:bodyPr>
            <a:normAutofit fontScale="77500" lnSpcReduction="20000"/>
          </a:bodyPr>
          <a:lstStyle/>
          <a:p>
            <a:endParaRPr lang="pl-PL"/>
          </a:p>
        </p:txBody>
      </p:sp>
      <p:sp>
        <p:nvSpPr>
          <p:cNvPr id="9" name="Symbol zastępczy zawartości 8">
            <a:extLst>
              <a:ext uri="{FF2B5EF4-FFF2-40B4-BE49-F238E27FC236}">
                <a16:creationId xmlns:a16="http://schemas.microsoft.com/office/drawing/2014/main" id="{3C6752B0-2CFB-4A3B-8D0E-2F38944E5E85}"/>
              </a:ext>
            </a:extLst>
          </p:cNvPr>
          <p:cNvSpPr>
            <a:spLocks noGrp="1"/>
          </p:cNvSpPr>
          <p:nvPr>
            <p:ph sz="quarter" idx="4"/>
          </p:nvPr>
        </p:nvSpPr>
        <p:spPr/>
        <p:txBody>
          <a:bodyPr/>
          <a:lstStyle/>
          <a:p>
            <a:endParaRPr lang="pl-PL" dirty="0"/>
          </a:p>
        </p:txBody>
      </p:sp>
    </p:spTree>
    <p:extLst>
      <p:ext uri="{BB962C8B-B14F-4D97-AF65-F5344CB8AC3E}">
        <p14:creationId xmlns:p14="http://schemas.microsoft.com/office/powerpoint/2010/main" val="1094569625"/>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6A178C04-7F37-4F31-8E5C-9D7B0B47E92E}"/>
              </a:ext>
            </a:extLst>
          </p:cNvPr>
          <p:cNvSpPr>
            <a:spLocks noGrp="1"/>
          </p:cNvSpPr>
          <p:nvPr>
            <p:ph type="title"/>
          </p:nvPr>
        </p:nvSpPr>
        <p:spPr/>
        <p:txBody>
          <a:bodyPr>
            <a:normAutofit fontScale="90000"/>
          </a:bodyPr>
          <a:lstStyle/>
          <a:p>
            <a:r>
              <a:rPr lang="pl-PL" b="1" dirty="0">
                <a:solidFill>
                  <a:schemeClr val="accent4">
                    <a:lumMod val="60000"/>
                    <a:lumOff val="40000"/>
                  </a:schemeClr>
                </a:solidFill>
                <a:effectLst>
                  <a:outerShdw blurRad="38100" dist="38100" dir="2700000" algn="tl">
                    <a:srgbClr val="000000">
                      <a:alpha val="43137"/>
                    </a:srgbClr>
                  </a:outerShdw>
                </a:effectLst>
              </a:rPr>
              <a:t>Karta tytułowa pracy doktorskiej Marii Skłodowskiej-Curie z 1903</a:t>
            </a:r>
          </a:p>
        </p:txBody>
      </p:sp>
      <p:pic>
        <p:nvPicPr>
          <p:cNvPr id="9" name="Symbol zastępczy zawartości 8">
            <a:extLst>
              <a:ext uri="{FF2B5EF4-FFF2-40B4-BE49-F238E27FC236}">
                <a16:creationId xmlns:a16="http://schemas.microsoft.com/office/drawing/2014/main" id="{2787B1D9-242C-4279-BE4C-A4B0A3563E8B}"/>
              </a:ext>
            </a:extLst>
          </p:cNvPr>
          <p:cNvPicPr>
            <a:picLocks noGrp="1" noChangeAspect="1"/>
          </p:cNvPicPr>
          <p:nvPr>
            <p:ph idx="1"/>
          </p:nvPr>
        </p:nvPicPr>
        <p:blipFill>
          <a:blip r:embed="rId3"/>
          <a:stretch>
            <a:fillRect/>
          </a:stretch>
        </p:blipFill>
        <p:spPr>
          <a:xfrm>
            <a:off x="4612881" y="2014194"/>
            <a:ext cx="2600477" cy="3932237"/>
          </a:xfrm>
          <a:prstGeom prst="rect">
            <a:avLst/>
          </a:prstGeom>
        </p:spPr>
      </p:pic>
    </p:spTree>
    <p:extLst>
      <p:ext uri="{BB962C8B-B14F-4D97-AF65-F5344CB8AC3E}">
        <p14:creationId xmlns:p14="http://schemas.microsoft.com/office/powerpoint/2010/main" val="130984730"/>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2C995947-D851-4680-BAF3-355383C9B009}"/>
              </a:ext>
            </a:extLst>
          </p:cNvPr>
          <p:cNvPicPr>
            <a:picLocks noChangeAspect="1"/>
          </p:cNvPicPr>
          <p:nvPr/>
        </p:nvPicPr>
        <p:blipFill>
          <a:blip r:embed="rId3"/>
          <a:stretch>
            <a:fillRect/>
          </a:stretch>
        </p:blipFill>
        <p:spPr>
          <a:xfrm>
            <a:off x="961733" y="1415921"/>
            <a:ext cx="2524125" cy="3429000"/>
          </a:xfrm>
          <a:prstGeom prst="rect">
            <a:avLst/>
          </a:prstGeom>
        </p:spPr>
      </p:pic>
      <p:pic>
        <p:nvPicPr>
          <p:cNvPr id="5" name="Obraz 4">
            <a:extLst>
              <a:ext uri="{FF2B5EF4-FFF2-40B4-BE49-F238E27FC236}">
                <a16:creationId xmlns:a16="http://schemas.microsoft.com/office/drawing/2014/main" id="{E8F9EA21-D90D-4197-ABD8-3C94A275C50F}"/>
              </a:ext>
            </a:extLst>
          </p:cNvPr>
          <p:cNvPicPr>
            <a:picLocks noChangeAspect="1"/>
          </p:cNvPicPr>
          <p:nvPr/>
        </p:nvPicPr>
        <p:blipFill>
          <a:blip r:embed="rId4"/>
          <a:stretch>
            <a:fillRect/>
          </a:stretch>
        </p:blipFill>
        <p:spPr>
          <a:xfrm>
            <a:off x="3853541" y="1774815"/>
            <a:ext cx="4217438" cy="2711211"/>
          </a:xfrm>
          <a:prstGeom prst="rect">
            <a:avLst/>
          </a:prstGeom>
        </p:spPr>
      </p:pic>
      <p:pic>
        <p:nvPicPr>
          <p:cNvPr id="6" name="Obraz 5">
            <a:extLst>
              <a:ext uri="{FF2B5EF4-FFF2-40B4-BE49-F238E27FC236}">
                <a16:creationId xmlns:a16="http://schemas.microsoft.com/office/drawing/2014/main" id="{ADA76EB0-6BED-4DB8-BD92-91632C639C4A}"/>
              </a:ext>
            </a:extLst>
          </p:cNvPr>
          <p:cNvPicPr>
            <a:picLocks noChangeAspect="1"/>
          </p:cNvPicPr>
          <p:nvPr/>
        </p:nvPicPr>
        <p:blipFill>
          <a:blip r:embed="rId5"/>
          <a:stretch>
            <a:fillRect/>
          </a:stretch>
        </p:blipFill>
        <p:spPr>
          <a:xfrm>
            <a:off x="8438662" y="1352939"/>
            <a:ext cx="3008784" cy="4152122"/>
          </a:xfrm>
          <a:prstGeom prst="rect">
            <a:avLst/>
          </a:prstGeom>
        </p:spPr>
      </p:pic>
    </p:spTree>
    <p:extLst>
      <p:ext uri="{BB962C8B-B14F-4D97-AF65-F5344CB8AC3E}">
        <p14:creationId xmlns:p14="http://schemas.microsoft.com/office/powerpoint/2010/main" val="971830757"/>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6"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1588A8-A296-4635-AFA1-E3EF783A77D1}"/>
              </a:ext>
            </a:extLst>
          </p:cNvPr>
          <p:cNvSpPr>
            <a:spLocks noGrp="1"/>
          </p:cNvSpPr>
          <p:nvPr>
            <p:ph type="title"/>
          </p:nvPr>
        </p:nvSpPr>
        <p:spPr/>
        <p:txBody>
          <a:bodyPr>
            <a:normAutofit fontScale="90000"/>
          </a:bodyPr>
          <a:lstStyle/>
          <a:p>
            <a:r>
              <a:rPr lang="pl-PL" b="1" dirty="0">
                <a:solidFill>
                  <a:schemeClr val="accent4">
                    <a:lumMod val="60000"/>
                    <a:lumOff val="40000"/>
                  </a:schemeClr>
                </a:solidFill>
                <a:effectLst>
                  <a:outerShdw blurRad="38100" dist="38100" dir="2700000" algn="tl">
                    <a:srgbClr val="000000">
                      <a:alpha val="43137"/>
                    </a:srgbClr>
                  </a:outerShdw>
                </a:effectLst>
              </a:rPr>
              <a:t>Dyplom Nagrody Nobla z 1911 roku:</a:t>
            </a:r>
          </a:p>
        </p:txBody>
      </p:sp>
      <p:pic>
        <p:nvPicPr>
          <p:cNvPr id="4" name="Symbol zastępczy zawartości 3">
            <a:extLst>
              <a:ext uri="{FF2B5EF4-FFF2-40B4-BE49-F238E27FC236}">
                <a16:creationId xmlns:a16="http://schemas.microsoft.com/office/drawing/2014/main" id="{77488DFB-1528-4DDE-80F0-C3E783F67EE7}"/>
              </a:ext>
            </a:extLst>
          </p:cNvPr>
          <p:cNvPicPr>
            <a:picLocks noGrp="1" noChangeAspect="1"/>
          </p:cNvPicPr>
          <p:nvPr>
            <p:ph idx="1"/>
          </p:nvPr>
        </p:nvPicPr>
        <p:blipFill>
          <a:blip r:embed="rId3"/>
          <a:stretch>
            <a:fillRect/>
          </a:stretch>
        </p:blipFill>
        <p:spPr>
          <a:xfrm>
            <a:off x="3091110" y="2103438"/>
            <a:ext cx="6009780" cy="3932237"/>
          </a:xfrm>
          <a:prstGeom prst="rect">
            <a:avLst/>
          </a:prstGeom>
        </p:spPr>
      </p:pic>
    </p:spTree>
    <p:extLst>
      <p:ext uri="{BB962C8B-B14F-4D97-AF65-F5344CB8AC3E}">
        <p14:creationId xmlns:p14="http://schemas.microsoft.com/office/powerpoint/2010/main" val="705556241"/>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ECC3CD-0439-4A62-9492-0356D8005BC4}"/>
              </a:ext>
            </a:extLst>
          </p:cNvPr>
          <p:cNvSpPr>
            <a:spLocks noGrp="1"/>
          </p:cNvSpPr>
          <p:nvPr>
            <p:ph type="title"/>
          </p:nvPr>
        </p:nvSpPr>
        <p:spPr/>
        <p:txBody>
          <a:bodyPr>
            <a:normAutofit fontScale="90000"/>
          </a:bodyPr>
          <a:lstStyle/>
          <a:p>
            <a:r>
              <a:rPr lang="pl-PL" b="1" dirty="0">
                <a:solidFill>
                  <a:schemeClr val="accent4">
                    <a:lumMod val="60000"/>
                    <a:lumOff val="40000"/>
                  </a:schemeClr>
                </a:solidFill>
                <a:effectLst>
                  <a:outerShdw blurRad="38100" dist="38100" dir="2700000" algn="tl">
                    <a:srgbClr val="000000">
                      <a:alpha val="43137"/>
                    </a:srgbClr>
                  </a:outerShdw>
                </a:effectLst>
              </a:rPr>
              <a:t>Maria Skłodowska-Curie na srebrnej 100-frankowej monecie z 1984 roku:</a:t>
            </a:r>
          </a:p>
        </p:txBody>
      </p:sp>
      <p:pic>
        <p:nvPicPr>
          <p:cNvPr id="4" name="Symbol zastępczy zawartości 3">
            <a:extLst>
              <a:ext uri="{FF2B5EF4-FFF2-40B4-BE49-F238E27FC236}">
                <a16:creationId xmlns:a16="http://schemas.microsoft.com/office/drawing/2014/main" id="{0EDD2488-E849-4400-967C-69968A71ED0C}"/>
              </a:ext>
            </a:extLst>
          </p:cNvPr>
          <p:cNvPicPr>
            <a:picLocks noGrp="1" noChangeAspect="1"/>
          </p:cNvPicPr>
          <p:nvPr>
            <p:ph idx="1"/>
          </p:nvPr>
        </p:nvPicPr>
        <p:blipFill>
          <a:blip r:embed="rId3"/>
          <a:stretch>
            <a:fillRect/>
          </a:stretch>
        </p:blipFill>
        <p:spPr>
          <a:xfrm>
            <a:off x="4129881" y="2103438"/>
            <a:ext cx="3932237" cy="3932237"/>
          </a:xfrm>
          <a:prstGeom prst="rect">
            <a:avLst/>
          </a:prstGeom>
        </p:spPr>
      </p:pic>
    </p:spTree>
    <p:extLst>
      <p:ext uri="{BB962C8B-B14F-4D97-AF65-F5344CB8AC3E}">
        <p14:creationId xmlns:p14="http://schemas.microsoft.com/office/powerpoint/2010/main" val="2417426263"/>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27CE40-5778-492A-8296-6051E6A86126}"/>
              </a:ext>
            </a:extLst>
          </p:cNvPr>
          <p:cNvSpPr>
            <a:spLocks noGrp="1"/>
          </p:cNvSpPr>
          <p:nvPr>
            <p:ph type="title"/>
          </p:nvPr>
        </p:nvSpPr>
        <p:spPr/>
        <p:txBody>
          <a:bodyPr>
            <a:normAutofit fontScale="90000"/>
          </a:bodyPr>
          <a:lstStyle/>
          <a:p>
            <a:r>
              <a:rPr lang="pl-PL" b="1" dirty="0">
                <a:solidFill>
                  <a:schemeClr val="accent4">
                    <a:lumMod val="60000"/>
                    <a:lumOff val="40000"/>
                  </a:schemeClr>
                </a:solidFill>
                <a:effectLst>
                  <a:outerShdw blurRad="38100" dist="38100" dir="2700000" algn="tl">
                    <a:srgbClr val="000000">
                      <a:alpha val="43137"/>
                    </a:srgbClr>
                  </a:outerShdw>
                </a:effectLst>
              </a:rPr>
              <a:t>Para noblistów na banknocie 500-frankowym z 1995 roku:</a:t>
            </a:r>
          </a:p>
        </p:txBody>
      </p:sp>
      <p:pic>
        <p:nvPicPr>
          <p:cNvPr id="4" name="Symbol zastępczy zawartości 3">
            <a:extLst>
              <a:ext uri="{FF2B5EF4-FFF2-40B4-BE49-F238E27FC236}">
                <a16:creationId xmlns:a16="http://schemas.microsoft.com/office/drawing/2014/main" id="{8476C111-BF77-468F-B91A-36012936EB2D}"/>
              </a:ext>
            </a:extLst>
          </p:cNvPr>
          <p:cNvPicPr>
            <a:picLocks noGrp="1" noChangeAspect="1"/>
          </p:cNvPicPr>
          <p:nvPr>
            <p:ph idx="1"/>
          </p:nvPr>
        </p:nvPicPr>
        <p:blipFill>
          <a:blip r:embed="rId3"/>
          <a:stretch>
            <a:fillRect/>
          </a:stretch>
        </p:blipFill>
        <p:spPr>
          <a:xfrm>
            <a:off x="2317274" y="2103438"/>
            <a:ext cx="7557452" cy="3932237"/>
          </a:xfrm>
          <a:prstGeom prst="rect">
            <a:avLst/>
          </a:prstGeom>
        </p:spPr>
      </p:pic>
    </p:spTree>
    <p:extLst>
      <p:ext uri="{BB962C8B-B14F-4D97-AF65-F5344CB8AC3E}">
        <p14:creationId xmlns:p14="http://schemas.microsoft.com/office/powerpoint/2010/main" val="618546352"/>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F6515F-0686-4A18-B092-47F35D53F578}"/>
              </a:ext>
            </a:extLst>
          </p:cNvPr>
          <p:cNvSpPr>
            <a:spLocks noGrp="1"/>
          </p:cNvSpPr>
          <p:nvPr>
            <p:ph type="title"/>
          </p:nvPr>
        </p:nvSpPr>
        <p:spPr/>
        <p:txBody>
          <a:bodyPr>
            <a:noAutofit/>
          </a:bodyPr>
          <a:lstStyle/>
          <a:p>
            <a:r>
              <a:rPr lang="pl-PL" sz="3600" b="1" dirty="0">
                <a:solidFill>
                  <a:schemeClr val="accent4">
                    <a:lumMod val="60000"/>
                    <a:lumOff val="40000"/>
                  </a:schemeClr>
                </a:solidFill>
                <a:effectLst>
                  <a:outerShdw blurRad="38100" dist="38100" dir="2700000" algn="tl">
                    <a:srgbClr val="000000">
                      <a:alpha val="43137"/>
                    </a:srgbClr>
                  </a:outerShdw>
                </a:effectLst>
              </a:rPr>
              <a:t>Dyplom Nagrody Nobla w dziedzinie fizyki, przyznany w grudniu 1903 r. Piotrowi i Marii Curie:</a:t>
            </a:r>
          </a:p>
        </p:txBody>
      </p:sp>
      <p:pic>
        <p:nvPicPr>
          <p:cNvPr id="4" name="Symbol zastępczy zawartości 3">
            <a:extLst>
              <a:ext uri="{FF2B5EF4-FFF2-40B4-BE49-F238E27FC236}">
                <a16:creationId xmlns:a16="http://schemas.microsoft.com/office/drawing/2014/main" id="{DB782E15-0186-4FCE-9855-F4779B817CCA}"/>
              </a:ext>
            </a:extLst>
          </p:cNvPr>
          <p:cNvPicPr>
            <a:picLocks noGrp="1" noChangeAspect="1"/>
          </p:cNvPicPr>
          <p:nvPr>
            <p:ph idx="1"/>
          </p:nvPr>
        </p:nvPicPr>
        <p:blipFill>
          <a:blip r:embed="rId3"/>
          <a:stretch>
            <a:fillRect/>
          </a:stretch>
        </p:blipFill>
        <p:spPr>
          <a:xfrm>
            <a:off x="3179857" y="2103438"/>
            <a:ext cx="5832286" cy="3932237"/>
          </a:xfrm>
          <a:prstGeom prst="rect">
            <a:avLst/>
          </a:prstGeom>
        </p:spPr>
      </p:pic>
    </p:spTree>
    <p:extLst>
      <p:ext uri="{BB962C8B-B14F-4D97-AF65-F5344CB8AC3E}">
        <p14:creationId xmlns:p14="http://schemas.microsoft.com/office/powerpoint/2010/main" val="562852009"/>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81241A-80E8-4B13-B646-052026C1BDD3}"/>
              </a:ext>
            </a:extLst>
          </p:cNvPr>
          <p:cNvSpPr>
            <a:spLocks noGrp="1"/>
          </p:cNvSpPr>
          <p:nvPr>
            <p:ph type="title"/>
          </p:nvPr>
        </p:nvSpPr>
        <p:spPr/>
        <p:txBody>
          <a:bodyPr>
            <a:normAutofit/>
          </a:bodyPr>
          <a:lstStyle/>
          <a:p>
            <a:r>
              <a:rPr lang="pl-PL" sz="2400" b="1" dirty="0">
                <a:solidFill>
                  <a:schemeClr val="accent4">
                    <a:lumMod val="60000"/>
                    <a:lumOff val="40000"/>
                  </a:schemeClr>
                </a:solidFill>
                <a:effectLst>
                  <a:outerShdw blurRad="38100" dist="38100" dir="2700000" algn="tl">
                    <a:srgbClr val="000000">
                      <a:alpha val="43137"/>
                    </a:srgbClr>
                  </a:outerShdw>
                </a:effectLst>
              </a:rPr>
              <a:t>Kamienica Łyszkiewicza przy ul. Freta 16 w Warszawie, miejsce urodzenia Marii Skłodowskiej. Od 1967 siedziba muzeum noblistki:</a:t>
            </a:r>
          </a:p>
        </p:txBody>
      </p:sp>
      <p:pic>
        <p:nvPicPr>
          <p:cNvPr id="4" name="Symbol zastępczy zawartości 3">
            <a:extLst>
              <a:ext uri="{FF2B5EF4-FFF2-40B4-BE49-F238E27FC236}">
                <a16:creationId xmlns:a16="http://schemas.microsoft.com/office/drawing/2014/main" id="{3E7327A0-AD39-479B-834B-CBBC112C4D83}"/>
              </a:ext>
            </a:extLst>
          </p:cNvPr>
          <p:cNvPicPr>
            <a:picLocks noGrp="1" noChangeAspect="1"/>
          </p:cNvPicPr>
          <p:nvPr>
            <p:ph idx="1"/>
          </p:nvPr>
        </p:nvPicPr>
        <p:blipFill>
          <a:blip r:embed="rId3"/>
          <a:stretch>
            <a:fillRect/>
          </a:stretch>
        </p:blipFill>
        <p:spPr>
          <a:xfrm>
            <a:off x="3033587" y="1872878"/>
            <a:ext cx="5642687" cy="3773225"/>
          </a:xfrm>
          <a:prstGeom prst="rect">
            <a:avLst/>
          </a:prstGeom>
        </p:spPr>
      </p:pic>
    </p:spTree>
    <p:extLst>
      <p:ext uri="{BB962C8B-B14F-4D97-AF65-F5344CB8AC3E}">
        <p14:creationId xmlns:p14="http://schemas.microsoft.com/office/powerpoint/2010/main" val="3740282981"/>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2D9526-6DF5-4871-9AAE-BDD50B07C878}"/>
              </a:ext>
            </a:extLst>
          </p:cNvPr>
          <p:cNvSpPr>
            <a:spLocks noGrp="1"/>
          </p:cNvSpPr>
          <p:nvPr>
            <p:ph type="title"/>
          </p:nvPr>
        </p:nvSpPr>
        <p:spPr/>
        <p:txBody>
          <a:bodyPr>
            <a:normAutofit fontScale="90000"/>
          </a:bodyPr>
          <a:lstStyle/>
          <a:p>
            <a:r>
              <a:rPr lang="pl-PL" b="1" dirty="0">
                <a:solidFill>
                  <a:schemeClr val="accent4">
                    <a:lumMod val="60000"/>
                    <a:lumOff val="40000"/>
                  </a:schemeClr>
                </a:solidFill>
                <a:effectLst>
                  <a:outerShdw blurRad="38100" dist="38100" dir="2700000" algn="tl">
                    <a:srgbClr val="000000">
                      <a:alpha val="43137"/>
                    </a:srgbClr>
                  </a:outerShdw>
                </a:effectLst>
              </a:rPr>
              <a:t>Tablica na symbolicznym grobie na Starych Powązkach w Warszawie:</a:t>
            </a:r>
          </a:p>
        </p:txBody>
      </p:sp>
      <p:pic>
        <p:nvPicPr>
          <p:cNvPr id="4" name="Symbol zastępczy zawartości 3">
            <a:extLst>
              <a:ext uri="{FF2B5EF4-FFF2-40B4-BE49-F238E27FC236}">
                <a16:creationId xmlns:a16="http://schemas.microsoft.com/office/drawing/2014/main" id="{4A8B0B7D-2C05-4D3C-B736-98036A3D4C1F}"/>
              </a:ext>
            </a:extLst>
          </p:cNvPr>
          <p:cNvPicPr>
            <a:picLocks noGrp="1" noChangeAspect="1"/>
          </p:cNvPicPr>
          <p:nvPr>
            <p:ph idx="1"/>
          </p:nvPr>
        </p:nvPicPr>
        <p:blipFill>
          <a:blip r:embed="rId3"/>
          <a:stretch>
            <a:fillRect/>
          </a:stretch>
        </p:blipFill>
        <p:spPr>
          <a:xfrm>
            <a:off x="3782291" y="2325903"/>
            <a:ext cx="4259407" cy="2839605"/>
          </a:xfrm>
          <a:prstGeom prst="rect">
            <a:avLst/>
          </a:prstGeom>
        </p:spPr>
      </p:pic>
    </p:spTree>
    <p:extLst>
      <p:ext uri="{BB962C8B-B14F-4D97-AF65-F5344CB8AC3E}">
        <p14:creationId xmlns:p14="http://schemas.microsoft.com/office/powerpoint/2010/main" val="3887527771"/>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47D33B-A396-484C-9AAB-321A6E662016}"/>
              </a:ext>
            </a:extLst>
          </p:cNvPr>
          <p:cNvSpPr>
            <a:spLocks noGrp="1"/>
          </p:cNvSpPr>
          <p:nvPr>
            <p:ph type="title"/>
          </p:nvPr>
        </p:nvSpPr>
        <p:spPr/>
        <p:txBody>
          <a:bodyPr>
            <a:normAutofit fontScale="90000"/>
          </a:bodyPr>
          <a:lstStyle/>
          <a:p>
            <a:r>
              <a:rPr lang="pl-PL" b="1" dirty="0">
                <a:solidFill>
                  <a:schemeClr val="accent4">
                    <a:lumMod val="60000"/>
                    <a:lumOff val="40000"/>
                  </a:schemeClr>
                </a:solidFill>
                <a:effectLst>
                  <a:outerShdw blurRad="38100" dist="38100" dir="2700000" algn="tl">
                    <a:srgbClr val="000000">
                      <a:alpha val="43137"/>
                    </a:srgbClr>
                  </a:outerShdw>
                </a:effectLst>
              </a:rPr>
              <a:t>Awers medalu poświęconego Marii Curie-Skłodowskiej:</a:t>
            </a:r>
          </a:p>
        </p:txBody>
      </p:sp>
      <p:pic>
        <p:nvPicPr>
          <p:cNvPr id="5" name="Symbol zastępczy zawartości 4">
            <a:extLst>
              <a:ext uri="{FF2B5EF4-FFF2-40B4-BE49-F238E27FC236}">
                <a16:creationId xmlns:a16="http://schemas.microsoft.com/office/drawing/2014/main" id="{413C1AA9-ED3C-48A9-B910-3A90CCBB99D1}"/>
              </a:ext>
            </a:extLst>
          </p:cNvPr>
          <p:cNvPicPr>
            <a:picLocks noGrp="1" noChangeAspect="1"/>
          </p:cNvPicPr>
          <p:nvPr>
            <p:ph idx="1"/>
          </p:nvPr>
        </p:nvPicPr>
        <p:blipFill>
          <a:blip r:embed="rId3"/>
          <a:stretch>
            <a:fillRect/>
          </a:stretch>
        </p:blipFill>
        <p:spPr>
          <a:xfrm>
            <a:off x="4189614" y="2353994"/>
            <a:ext cx="3561138" cy="3323729"/>
          </a:xfrm>
          <a:prstGeom prst="rect">
            <a:avLst/>
          </a:prstGeom>
        </p:spPr>
      </p:pic>
    </p:spTree>
    <p:extLst>
      <p:ext uri="{BB962C8B-B14F-4D97-AF65-F5344CB8AC3E}">
        <p14:creationId xmlns:p14="http://schemas.microsoft.com/office/powerpoint/2010/main" val="3408289019"/>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0EC158-A754-44CF-9AF8-575CDC707734}"/>
              </a:ext>
            </a:extLst>
          </p:cNvPr>
          <p:cNvSpPr>
            <a:spLocks noGrp="1"/>
          </p:cNvSpPr>
          <p:nvPr>
            <p:ph type="title"/>
          </p:nvPr>
        </p:nvSpPr>
        <p:spPr/>
        <p:txBody>
          <a:bodyPr>
            <a:normAutofit fontScale="90000"/>
          </a:bodyPr>
          <a:lstStyle/>
          <a:p>
            <a:r>
              <a:rPr lang="pl-PL" b="1" dirty="0">
                <a:solidFill>
                  <a:schemeClr val="accent4">
                    <a:lumMod val="60000"/>
                    <a:lumOff val="40000"/>
                  </a:schemeClr>
                </a:solidFill>
                <a:effectLst>
                  <a:outerShdw blurRad="38100" dist="38100" dir="2700000" algn="tl">
                    <a:srgbClr val="000000">
                      <a:alpha val="43137"/>
                    </a:srgbClr>
                  </a:outerShdw>
                </a:effectLst>
              </a:rPr>
              <a:t>Rewers medalu poświęconego Marii Curie-Skłodowskiej:</a:t>
            </a:r>
          </a:p>
        </p:txBody>
      </p:sp>
      <p:pic>
        <p:nvPicPr>
          <p:cNvPr id="4" name="Symbol zastępczy zawartości 3">
            <a:extLst>
              <a:ext uri="{FF2B5EF4-FFF2-40B4-BE49-F238E27FC236}">
                <a16:creationId xmlns:a16="http://schemas.microsoft.com/office/drawing/2014/main" id="{EE875C30-800A-4803-93DE-E81ED85F84F0}"/>
              </a:ext>
            </a:extLst>
          </p:cNvPr>
          <p:cNvPicPr>
            <a:picLocks noGrp="1" noChangeAspect="1"/>
          </p:cNvPicPr>
          <p:nvPr>
            <p:ph idx="1"/>
          </p:nvPr>
        </p:nvPicPr>
        <p:blipFill>
          <a:blip r:embed="rId3"/>
          <a:stretch>
            <a:fillRect/>
          </a:stretch>
        </p:blipFill>
        <p:spPr>
          <a:xfrm>
            <a:off x="4524375" y="2517242"/>
            <a:ext cx="3143250" cy="2905125"/>
          </a:xfrm>
          <a:prstGeom prst="rect">
            <a:avLst/>
          </a:prstGeom>
        </p:spPr>
      </p:pic>
    </p:spTree>
    <p:extLst>
      <p:ext uri="{BB962C8B-B14F-4D97-AF65-F5344CB8AC3E}">
        <p14:creationId xmlns:p14="http://schemas.microsoft.com/office/powerpoint/2010/main" val="865113368"/>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7F8859C-DD7B-44D0-ACF3-CDC3D3376EB0}"/>
              </a:ext>
            </a:extLst>
          </p:cNvPr>
          <p:cNvSpPr>
            <a:spLocks noGrp="1"/>
          </p:cNvSpPr>
          <p:nvPr>
            <p:ph type="title"/>
          </p:nvPr>
        </p:nvSpPr>
        <p:spPr>
          <a:xfrm>
            <a:off x="1166553" y="634281"/>
            <a:ext cx="10058400" cy="1371600"/>
          </a:xfrm>
        </p:spPr>
        <p:txBody>
          <a:bodyPr/>
          <a:lstStyle/>
          <a:p>
            <a:r>
              <a:rPr lang="pl-PL" b="1" dirty="0">
                <a:solidFill>
                  <a:schemeClr val="accent4">
                    <a:lumMod val="60000"/>
                    <a:lumOff val="40000"/>
                  </a:schemeClr>
                </a:solidFill>
                <a:effectLst>
                  <a:outerShdw blurRad="38100" dist="38100" dir="2700000" algn="tl">
                    <a:srgbClr val="000000">
                      <a:alpha val="43137"/>
                    </a:srgbClr>
                  </a:outerShdw>
                </a:effectLst>
                <a:latin typeface="+mn-lt"/>
              </a:rPr>
              <a:t>Ogólne informacje:</a:t>
            </a:r>
          </a:p>
        </p:txBody>
      </p:sp>
      <p:sp>
        <p:nvSpPr>
          <p:cNvPr id="3" name="Symbol zastępczy zawartości 2">
            <a:extLst>
              <a:ext uri="{FF2B5EF4-FFF2-40B4-BE49-F238E27FC236}">
                <a16:creationId xmlns:a16="http://schemas.microsoft.com/office/drawing/2014/main" id="{F92DF83F-D6CE-4303-B8E3-A3F4EAFB3549}"/>
              </a:ext>
            </a:extLst>
          </p:cNvPr>
          <p:cNvSpPr>
            <a:spLocks noGrp="1"/>
          </p:cNvSpPr>
          <p:nvPr>
            <p:ph idx="1"/>
          </p:nvPr>
        </p:nvSpPr>
        <p:spPr/>
        <p:txBody>
          <a:bodyPr/>
          <a:lstStyle/>
          <a:p>
            <a:r>
              <a:rPr lang="pl-PL" dirty="0"/>
              <a:t>Urodzona 7 listopada 1867 w Warszawie, a  zmarła 4 lipca 1934 w Passy,</a:t>
            </a:r>
          </a:p>
          <a:p>
            <a:r>
              <a:rPr lang="pl-PL" dirty="0"/>
              <a:t>Dwukrotna laureatka Nagrody Nobla (1903, 1911),</a:t>
            </a:r>
          </a:p>
          <a:p>
            <a:r>
              <a:rPr lang="pl-PL" dirty="0"/>
              <a:t>W 1891 Maria Skłodowska wyjechała z Królestwa Polskiego do Paryża, by podjąć studia na Sorbonie, następnie rozwinęła tam swoją karierę naukową. Była prekursorką nowej gałęzi chemii – radiochemii,</a:t>
            </a:r>
          </a:p>
          <a:p>
            <a:r>
              <a:rPr lang="pl-PL" dirty="0"/>
              <a:t>Do jej dokonań należą: rozwinięcie teorii promieniotwórczości, technik rozdzielania izotopów promieniotwórczych oraz odkrycie dwóch nowych pierwiastków – radu i polonu,</a:t>
            </a:r>
          </a:p>
          <a:p>
            <a:r>
              <a:rPr lang="pl-PL" dirty="0"/>
              <a:t> Z jej inicjatywy prowadzono także badania nad leczeniem raka za pomocą promieniotwórczości,</a:t>
            </a:r>
          </a:p>
          <a:p>
            <a:r>
              <a:rPr lang="pl-PL" dirty="0"/>
              <a:t>Z mężem Pierre’em Curie miała dwie córki: </a:t>
            </a:r>
            <a:r>
              <a:rPr lang="pl-PL" dirty="0" err="1"/>
              <a:t>Ève</a:t>
            </a:r>
            <a:r>
              <a:rPr lang="pl-PL" dirty="0"/>
              <a:t> Curie i </a:t>
            </a:r>
            <a:r>
              <a:rPr lang="pl-PL" dirty="0" err="1"/>
              <a:t>Irène</a:t>
            </a:r>
            <a:r>
              <a:rPr lang="pl-PL" dirty="0"/>
              <a:t> Joliot-Curie. </a:t>
            </a:r>
          </a:p>
          <a:p>
            <a:endParaRPr lang="pl-PL" dirty="0"/>
          </a:p>
        </p:txBody>
      </p:sp>
    </p:spTree>
    <p:extLst>
      <p:ext uri="{BB962C8B-B14F-4D97-AF65-F5344CB8AC3E}">
        <p14:creationId xmlns:p14="http://schemas.microsoft.com/office/powerpoint/2010/main" val="2562769775"/>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D25A65-9FEA-4981-B049-85738D4966B5}"/>
              </a:ext>
            </a:extLst>
          </p:cNvPr>
          <p:cNvSpPr>
            <a:spLocks noGrp="1"/>
          </p:cNvSpPr>
          <p:nvPr>
            <p:ph type="title"/>
          </p:nvPr>
        </p:nvSpPr>
        <p:spPr>
          <a:xfrm>
            <a:off x="1066800" y="-485192"/>
            <a:ext cx="10058400" cy="2499386"/>
          </a:xfrm>
          <a:effectLst>
            <a:outerShdw blurRad="76200" dist="12700" dir="2700000" sy="-23000" kx="-800400" algn="bl" rotWithShape="0">
              <a:prstClr val="black">
                <a:alpha val="20000"/>
              </a:prstClr>
            </a:outerShdw>
          </a:effectLst>
        </p:spPr>
        <p:txBody>
          <a:bodyPr/>
          <a:lstStyle/>
          <a:p>
            <a:r>
              <a:rPr lang="pl-PL" b="1" dirty="0">
                <a:solidFill>
                  <a:schemeClr val="accent4">
                    <a:lumMod val="60000"/>
                    <a:lumOff val="40000"/>
                  </a:schemeClr>
                </a:solidFill>
                <a:effectLst>
                  <a:outerShdw blurRad="38100" dist="38100" dir="2700000" algn="tl">
                    <a:srgbClr val="000000">
                      <a:alpha val="43137"/>
                    </a:srgbClr>
                  </a:outerShdw>
                </a:effectLst>
                <a:latin typeface="+mn-lt"/>
              </a:rPr>
              <a:t>Dzieciństwo i młodość w Polsce:</a:t>
            </a:r>
          </a:p>
        </p:txBody>
      </p:sp>
      <p:sp>
        <p:nvSpPr>
          <p:cNvPr id="8" name="Symbol zastępczy zawartości 7">
            <a:extLst>
              <a:ext uri="{FF2B5EF4-FFF2-40B4-BE49-F238E27FC236}">
                <a16:creationId xmlns:a16="http://schemas.microsoft.com/office/drawing/2014/main" id="{F885169F-D96F-4D07-B14A-3959F5E00225}"/>
              </a:ext>
            </a:extLst>
          </p:cNvPr>
          <p:cNvSpPr>
            <a:spLocks noGrp="1"/>
          </p:cNvSpPr>
          <p:nvPr>
            <p:ph sz="half" idx="1"/>
          </p:nvPr>
        </p:nvSpPr>
        <p:spPr>
          <a:xfrm>
            <a:off x="724678" y="1082351"/>
            <a:ext cx="5371322" cy="4114800"/>
          </a:xfrm>
        </p:spPr>
        <p:txBody>
          <a:bodyPr>
            <a:noAutofit/>
          </a:bodyPr>
          <a:lstStyle/>
          <a:p>
            <a:r>
              <a:rPr lang="pl-PL" sz="1200" dirty="0"/>
              <a:t>Maria Skłodowska urodziła się w Warszawie jako piąte i ostatnie dziecko w rodzinie nauczycielskiej, wywodzącej się z drobnej szlachty. Jej ojciec Władysław, pochodził z rodziny, która miała prawo do posługiwania się herbem Dołęga. Zaś matka z rodziny z herbem Topór.</a:t>
            </a:r>
          </a:p>
          <a:p>
            <a:r>
              <a:rPr lang="pl-PL" sz="1200" dirty="0"/>
              <a:t> Dziadek Józef Skłodowski był szanowanym lubelskim pedagogiem.</a:t>
            </a:r>
          </a:p>
          <a:p>
            <a:r>
              <a:rPr lang="pl-PL" sz="1200" dirty="0"/>
              <a:t> Ojciec Władysław Skłodowski był nauczycielem matematyki i fizyki oraz dyrektorem kolejno dwóch warszawskich gimnazjów męskich, zmuszony przez władze carskie prowadził również w domu stancję dla chłopców.</a:t>
            </a:r>
          </a:p>
          <a:p>
            <a:r>
              <a:rPr lang="pl-PL" sz="1200" dirty="0"/>
              <a:t> Matka Bronisława Boguska, była przełożoną warszawskiej pensji dla dziewcząt z dobrych domów. Oboje rodzice wychowywali swoje dzieci w duchu głębokiego patriotyzmu. </a:t>
            </a:r>
          </a:p>
          <a:p>
            <a:r>
              <a:rPr lang="pl-PL" sz="1200" dirty="0"/>
              <a:t>Rodzeństwem Marii byli: Zofia (1861–1876), Józef (1863–1937) – znany warszawski lekarz, Bronisława (1865–1939) – lekarka i działaczka społeczna i Helena (1866–1961) – nauczycielka. Kiedy Maria miała 9 lat, jej najstarsza siostra Zofia zmarła na tyfus. Dwa lata później, w wieku 42 lat zmarła jej matka, która od lat chorowała na gruźlicę. Ojciec był ateistą, matka zaś głęboko wierzącą katoliczką. Po śmierci siostry i matki Maria wpadła w depresję, straciła też wiarę w Boga i stała się ateistką, a według Reida agnostyczką. </a:t>
            </a:r>
          </a:p>
        </p:txBody>
      </p:sp>
      <p:pic>
        <p:nvPicPr>
          <p:cNvPr id="11" name="Symbol zastępczy zawartości 10">
            <a:extLst>
              <a:ext uri="{FF2B5EF4-FFF2-40B4-BE49-F238E27FC236}">
                <a16:creationId xmlns:a16="http://schemas.microsoft.com/office/drawing/2014/main" id="{B146FA07-5BDA-4E7F-84C8-1C1C3E448974}"/>
              </a:ext>
            </a:extLst>
          </p:cNvPr>
          <p:cNvPicPr>
            <a:picLocks noGrp="1" noChangeAspect="1"/>
          </p:cNvPicPr>
          <p:nvPr>
            <p:ph sz="half" idx="2"/>
          </p:nvPr>
        </p:nvPicPr>
        <p:blipFill>
          <a:blip r:embed="rId3"/>
          <a:stretch>
            <a:fillRect/>
          </a:stretch>
        </p:blipFill>
        <p:spPr>
          <a:xfrm>
            <a:off x="8984916" y="1659791"/>
            <a:ext cx="2620434" cy="3088821"/>
          </a:xfrm>
          <a:prstGeom prst="rect">
            <a:avLst/>
          </a:prstGeom>
        </p:spPr>
      </p:pic>
      <p:pic>
        <p:nvPicPr>
          <p:cNvPr id="10" name="Obraz 9">
            <a:extLst>
              <a:ext uri="{FF2B5EF4-FFF2-40B4-BE49-F238E27FC236}">
                <a16:creationId xmlns:a16="http://schemas.microsoft.com/office/drawing/2014/main" id="{054F730E-5401-4028-A250-A35D3FCCF728}"/>
              </a:ext>
            </a:extLst>
          </p:cNvPr>
          <p:cNvPicPr>
            <a:picLocks noChangeAspect="1"/>
          </p:cNvPicPr>
          <p:nvPr/>
        </p:nvPicPr>
        <p:blipFill>
          <a:blip r:embed="rId4"/>
          <a:stretch>
            <a:fillRect/>
          </a:stretch>
        </p:blipFill>
        <p:spPr>
          <a:xfrm>
            <a:off x="6477681" y="1943002"/>
            <a:ext cx="2390775" cy="3419475"/>
          </a:xfrm>
          <a:prstGeom prst="rect">
            <a:avLst/>
          </a:prstGeom>
        </p:spPr>
      </p:pic>
      <p:pic>
        <p:nvPicPr>
          <p:cNvPr id="12" name="Obraz 11">
            <a:extLst>
              <a:ext uri="{FF2B5EF4-FFF2-40B4-BE49-F238E27FC236}">
                <a16:creationId xmlns:a16="http://schemas.microsoft.com/office/drawing/2014/main" id="{CFC83F1D-0455-4CF0-A3E0-FBB63CC49294}"/>
              </a:ext>
            </a:extLst>
          </p:cNvPr>
          <p:cNvPicPr>
            <a:picLocks noChangeAspect="1"/>
          </p:cNvPicPr>
          <p:nvPr/>
        </p:nvPicPr>
        <p:blipFill>
          <a:blip r:embed="rId5"/>
          <a:stretch>
            <a:fillRect/>
          </a:stretch>
        </p:blipFill>
        <p:spPr>
          <a:xfrm>
            <a:off x="7106331" y="1324947"/>
            <a:ext cx="3524250" cy="4876800"/>
          </a:xfrm>
          <a:prstGeom prst="rect">
            <a:avLst/>
          </a:prstGeom>
        </p:spPr>
      </p:pic>
      <p:pic>
        <p:nvPicPr>
          <p:cNvPr id="13" name="Obraz 12">
            <a:extLst>
              <a:ext uri="{FF2B5EF4-FFF2-40B4-BE49-F238E27FC236}">
                <a16:creationId xmlns:a16="http://schemas.microsoft.com/office/drawing/2014/main" id="{CC360C4A-5995-4511-80E1-CF2593F0AEF1}"/>
              </a:ext>
            </a:extLst>
          </p:cNvPr>
          <p:cNvPicPr>
            <a:picLocks noChangeAspect="1"/>
          </p:cNvPicPr>
          <p:nvPr/>
        </p:nvPicPr>
        <p:blipFill>
          <a:blip r:embed="rId6"/>
          <a:stretch>
            <a:fillRect/>
          </a:stretch>
        </p:blipFill>
        <p:spPr>
          <a:xfrm>
            <a:off x="7147031" y="1611566"/>
            <a:ext cx="3442850" cy="4303562"/>
          </a:xfrm>
          <a:prstGeom prst="rect">
            <a:avLst/>
          </a:prstGeom>
        </p:spPr>
      </p:pic>
      <p:pic>
        <p:nvPicPr>
          <p:cNvPr id="14" name="Obraz 13">
            <a:extLst>
              <a:ext uri="{FF2B5EF4-FFF2-40B4-BE49-F238E27FC236}">
                <a16:creationId xmlns:a16="http://schemas.microsoft.com/office/drawing/2014/main" id="{2BD4AB77-D737-4A1C-917B-70503C4BD7CA}"/>
              </a:ext>
            </a:extLst>
          </p:cNvPr>
          <p:cNvPicPr>
            <a:picLocks noChangeAspect="1"/>
          </p:cNvPicPr>
          <p:nvPr/>
        </p:nvPicPr>
        <p:blipFill>
          <a:blip r:embed="rId7"/>
          <a:stretch>
            <a:fillRect/>
          </a:stretch>
        </p:blipFill>
        <p:spPr>
          <a:xfrm>
            <a:off x="6917930" y="1266582"/>
            <a:ext cx="4133971" cy="4523403"/>
          </a:xfrm>
          <a:prstGeom prst="rect">
            <a:avLst/>
          </a:prstGeom>
        </p:spPr>
      </p:pic>
      <p:pic>
        <p:nvPicPr>
          <p:cNvPr id="15" name="Obraz 14">
            <a:extLst>
              <a:ext uri="{FF2B5EF4-FFF2-40B4-BE49-F238E27FC236}">
                <a16:creationId xmlns:a16="http://schemas.microsoft.com/office/drawing/2014/main" id="{CBFB32EB-A0C9-4365-9C51-2402386BEC56}"/>
              </a:ext>
            </a:extLst>
          </p:cNvPr>
          <p:cNvPicPr>
            <a:picLocks noChangeAspect="1"/>
          </p:cNvPicPr>
          <p:nvPr/>
        </p:nvPicPr>
        <p:blipFill>
          <a:blip r:embed="rId8"/>
          <a:stretch>
            <a:fillRect/>
          </a:stretch>
        </p:blipFill>
        <p:spPr>
          <a:xfrm>
            <a:off x="6552882" y="1140280"/>
            <a:ext cx="1695496" cy="2545730"/>
          </a:xfrm>
          <a:prstGeom prst="rect">
            <a:avLst/>
          </a:prstGeom>
        </p:spPr>
      </p:pic>
      <p:pic>
        <p:nvPicPr>
          <p:cNvPr id="16" name="Obraz 15">
            <a:extLst>
              <a:ext uri="{FF2B5EF4-FFF2-40B4-BE49-F238E27FC236}">
                <a16:creationId xmlns:a16="http://schemas.microsoft.com/office/drawing/2014/main" id="{D0E65CC0-5C5B-41C1-A356-A5CE677DD1D0}"/>
              </a:ext>
            </a:extLst>
          </p:cNvPr>
          <p:cNvPicPr>
            <a:picLocks noChangeAspect="1"/>
          </p:cNvPicPr>
          <p:nvPr/>
        </p:nvPicPr>
        <p:blipFill>
          <a:blip r:embed="rId9"/>
          <a:stretch>
            <a:fillRect/>
          </a:stretch>
        </p:blipFill>
        <p:spPr>
          <a:xfrm>
            <a:off x="9008452" y="1111717"/>
            <a:ext cx="1898854" cy="2531805"/>
          </a:xfrm>
          <a:prstGeom prst="rect">
            <a:avLst/>
          </a:prstGeom>
        </p:spPr>
      </p:pic>
      <p:pic>
        <p:nvPicPr>
          <p:cNvPr id="17" name="Obraz 16">
            <a:extLst>
              <a:ext uri="{FF2B5EF4-FFF2-40B4-BE49-F238E27FC236}">
                <a16:creationId xmlns:a16="http://schemas.microsoft.com/office/drawing/2014/main" id="{0A1A24EA-2117-4EA6-98E0-F301C0311F5D}"/>
              </a:ext>
            </a:extLst>
          </p:cNvPr>
          <p:cNvPicPr>
            <a:picLocks noChangeAspect="1"/>
          </p:cNvPicPr>
          <p:nvPr/>
        </p:nvPicPr>
        <p:blipFill>
          <a:blip r:embed="rId7"/>
          <a:stretch>
            <a:fillRect/>
          </a:stretch>
        </p:blipFill>
        <p:spPr>
          <a:xfrm>
            <a:off x="6404382" y="3912902"/>
            <a:ext cx="2132751" cy="2333662"/>
          </a:xfrm>
          <a:prstGeom prst="rect">
            <a:avLst/>
          </a:prstGeom>
        </p:spPr>
      </p:pic>
      <p:pic>
        <p:nvPicPr>
          <p:cNvPr id="18" name="Obraz 17">
            <a:extLst>
              <a:ext uri="{FF2B5EF4-FFF2-40B4-BE49-F238E27FC236}">
                <a16:creationId xmlns:a16="http://schemas.microsoft.com/office/drawing/2014/main" id="{18E7193D-092C-4EEF-8C70-9A600B21D2A1}"/>
              </a:ext>
            </a:extLst>
          </p:cNvPr>
          <p:cNvPicPr>
            <a:picLocks noChangeAspect="1"/>
          </p:cNvPicPr>
          <p:nvPr/>
        </p:nvPicPr>
        <p:blipFill>
          <a:blip r:embed="rId10"/>
          <a:stretch>
            <a:fillRect/>
          </a:stretch>
        </p:blipFill>
        <p:spPr>
          <a:xfrm>
            <a:off x="9326449" y="3824710"/>
            <a:ext cx="1669180" cy="2399446"/>
          </a:xfrm>
          <a:prstGeom prst="rect">
            <a:avLst/>
          </a:prstGeom>
        </p:spPr>
      </p:pic>
    </p:spTree>
    <p:extLst>
      <p:ext uri="{BB962C8B-B14F-4D97-AF65-F5344CB8AC3E}">
        <p14:creationId xmlns:p14="http://schemas.microsoft.com/office/powerpoint/2010/main" val="193895985"/>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11"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0"/>
                                        </p:tgtEl>
                                        <p:attrNameLst>
                                          <p:attrName>ppt_x</p:attrName>
                                        </p:attrNameLst>
                                      </p:cBhvr>
                                      <p:tavLst>
                                        <p:tav tm="0">
                                          <p:val>
                                            <p:strVal val="ppt_x"/>
                                          </p:val>
                                        </p:tav>
                                        <p:tav tm="100000">
                                          <p:val>
                                            <p:strVal val="ppt_x"/>
                                          </p:val>
                                        </p:tav>
                                      </p:tavLst>
                                    </p:anim>
                                    <p:anim calcmode="lin" valueType="num">
                                      <p:cBhvr additive="base">
                                        <p:cTn id="28" dur="500"/>
                                        <p:tgtEl>
                                          <p:spTgt spid="10"/>
                                        </p:tgtEl>
                                        <p:attrNameLst>
                                          <p:attrName>ppt_y</p:attrName>
                                        </p:attrNameLst>
                                      </p:cBhvr>
                                      <p:tavLst>
                                        <p:tav tm="0">
                                          <p:val>
                                            <p:strVal val="ppt_y"/>
                                          </p:val>
                                        </p:tav>
                                        <p:tav tm="100000">
                                          <p:val>
                                            <p:strVal val="1+ppt_h/2"/>
                                          </p:val>
                                        </p:tav>
                                      </p:tavLst>
                                    </p:anim>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1"/>
                                        </p:tgtEl>
                                        <p:attrNameLst>
                                          <p:attrName>ppt_x</p:attrName>
                                        </p:attrNameLst>
                                      </p:cBhvr>
                                      <p:tavLst>
                                        <p:tav tm="0">
                                          <p:val>
                                            <p:strVal val="ppt_x"/>
                                          </p:val>
                                        </p:tav>
                                        <p:tav tm="100000">
                                          <p:val>
                                            <p:strVal val="ppt_x"/>
                                          </p:val>
                                        </p:tav>
                                      </p:tavLst>
                                    </p:anim>
                                    <p:anim calcmode="lin" valueType="num">
                                      <p:cBhvr additive="base">
                                        <p:cTn id="34" dur="500"/>
                                        <p:tgtEl>
                                          <p:spTgt spid="11"/>
                                        </p:tgtEl>
                                        <p:attrNameLst>
                                          <p:attrName>ppt_y</p:attrName>
                                        </p:attrNameLst>
                                      </p:cBhvr>
                                      <p:tavLst>
                                        <p:tav tm="0">
                                          <p:val>
                                            <p:strVal val="ppt_y"/>
                                          </p:val>
                                        </p:tav>
                                        <p:tav tm="100000">
                                          <p:val>
                                            <p:strVal val="1+ppt_h/2"/>
                                          </p:val>
                                        </p:tav>
                                      </p:tavLst>
                                    </p:anim>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fade">
                                      <p:cBhvr>
                                        <p:cTn id="40" dur="1000"/>
                                        <p:tgtEl>
                                          <p:spTgt spid="8">
                                            <p:txEl>
                                              <p:pRg st="1" end="1"/>
                                            </p:txEl>
                                          </p:spTgt>
                                        </p:tgtEl>
                                      </p:cBhvr>
                                    </p:animEffect>
                                    <p:anim calcmode="lin" valueType="num">
                                      <p:cBhvr>
                                        <p:cTn id="4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2"/>
                                        </p:tgtEl>
                                        <p:attrNameLst>
                                          <p:attrName>ppt_x</p:attrName>
                                        </p:attrNameLst>
                                      </p:cBhvr>
                                      <p:tavLst>
                                        <p:tav tm="0">
                                          <p:val>
                                            <p:strVal val="ppt_x"/>
                                          </p:val>
                                        </p:tav>
                                        <p:tav tm="100000">
                                          <p:val>
                                            <p:strVal val="ppt_x"/>
                                          </p:val>
                                        </p:tav>
                                      </p:tavLst>
                                    </p:anim>
                                    <p:anim calcmode="lin" valueType="num">
                                      <p:cBhvr additive="base">
                                        <p:cTn id="54" dur="500"/>
                                        <p:tgtEl>
                                          <p:spTgt spid="12"/>
                                        </p:tgtEl>
                                        <p:attrNameLst>
                                          <p:attrName>ppt_y</p:attrName>
                                        </p:attrNameLst>
                                      </p:cBhvr>
                                      <p:tavLst>
                                        <p:tav tm="0">
                                          <p:val>
                                            <p:strVal val="ppt_y"/>
                                          </p:val>
                                        </p:tav>
                                        <p:tav tm="100000">
                                          <p:val>
                                            <p:strVal val="1+ppt_h/2"/>
                                          </p:val>
                                        </p:tav>
                                      </p:tavLst>
                                    </p:anim>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8">
                                            <p:txEl>
                                              <p:pRg st="2" end="2"/>
                                            </p:txEl>
                                          </p:spTgt>
                                        </p:tgtEl>
                                        <p:attrNameLst>
                                          <p:attrName>style.visibility</p:attrName>
                                        </p:attrNameLst>
                                      </p:cBhvr>
                                      <p:to>
                                        <p:strVal val="visible"/>
                                      </p:to>
                                    </p:set>
                                    <p:animEffect transition="in" filter="fade">
                                      <p:cBhvr>
                                        <p:cTn id="60" dur="1000"/>
                                        <p:tgtEl>
                                          <p:spTgt spid="8">
                                            <p:txEl>
                                              <p:pRg st="2" end="2"/>
                                            </p:txEl>
                                          </p:spTgt>
                                        </p:tgtEl>
                                      </p:cBhvr>
                                    </p:animEffect>
                                    <p:anim calcmode="lin" valueType="num">
                                      <p:cBhvr>
                                        <p:cTn id="6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nodeType="clickEffect">
                                  <p:stCondLst>
                                    <p:cond delay="0"/>
                                  </p:stCondLst>
                                  <p:childTnLst>
                                    <p:anim calcmode="lin" valueType="num">
                                      <p:cBhvr additive="base">
                                        <p:cTn id="73" dur="500"/>
                                        <p:tgtEl>
                                          <p:spTgt spid="13"/>
                                        </p:tgtEl>
                                        <p:attrNameLst>
                                          <p:attrName>ppt_x</p:attrName>
                                        </p:attrNameLst>
                                      </p:cBhvr>
                                      <p:tavLst>
                                        <p:tav tm="0">
                                          <p:val>
                                            <p:strVal val="ppt_x"/>
                                          </p:val>
                                        </p:tav>
                                        <p:tav tm="100000">
                                          <p:val>
                                            <p:strVal val="ppt_x"/>
                                          </p:val>
                                        </p:tav>
                                      </p:tavLst>
                                    </p:anim>
                                    <p:anim calcmode="lin" valueType="num">
                                      <p:cBhvr additive="base">
                                        <p:cTn id="74" dur="500"/>
                                        <p:tgtEl>
                                          <p:spTgt spid="13"/>
                                        </p:tgtEl>
                                        <p:attrNameLst>
                                          <p:attrName>ppt_y</p:attrName>
                                        </p:attrNameLst>
                                      </p:cBhvr>
                                      <p:tavLst>
                                        <p:tav tm="0">
                                          <p:val>
                                            <p:strVal val="ppt_y"/>
                                          </p:val>
                                        </p:tav>
                                        <p:tav tm="100000">
                                          <p:val>
                                            <p:strVal val="1+ppt_h/2"/>
                                          </p:val>
                                        </p:tav>
                                      </p:tavLst>
                                    </p:anim>
                                    <p:set>
                                      <p:cBhvr>
                                        <p:cTn id="75" dur="1" fill="hold">
                                          <p:stCondLst>
                                            <p:cond delay="499"/>
                                          </p:stCondLst>
                                        </p:cTn>
                                        <p:tgtEl>
                                          <p:spTgt spid="1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8">
                                            <p:txEl>
                                              <p:pRg st="3" end="3"/>
                                            </p:txEl>
                                          </p:spTgt>
                                        </p:tgtEl>
                                        <p:attrNameLst>
                                          <p:attrName>style.visibility</p:attrName>
                                        </p:attrNameLst>
                                      </p:cBhvr>
                                      <p:to>
                                        <p:strVal val="visible"/>
                                      </p:to>
                                    </p:set>
                                    <p:animEffect transition="in" filter="fade">
                                      <p:cBhvr>
                                        <p:cTn id="80" dur="1000"/>
                                        <p:tgtEl>
                                          <p:spTgt spid="8">
                                            <p:txEl>
                                              <p:pRg st="3" end="3"/>
                                            </p:txEl>
                                          </p:spTgt>
                                        </p:tgtEl>
                                      </p:cBhvr>
                                    </p:animEffect>
                                    <p:anim calcmode="lin" valueType="num">
                                      <p:cBhvr>
                                        <p:cTn id="81"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82"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xit" presetSubtype="0" fill="hold" nodeType="clickEffect">
                                  <p:stCondLst>
                                    <p:cond delay="0"/>
                                  </p:stCondLst>
                                  <p:childTnLst>
                                    <p:animEffect transition="out" filter="fade">
                                      <p:cBhvr>
                                        <p:cTn id="93" dur="1000"/>
                                        <p:tgtEl>
                                          <p:spTgt spid="14"/>
                                        </p:tgtEl>
                                      </p:cBhvr>
                                    </p:animEffect>
                                    <p:anim calcmode="lin" valueType="num">
                                      <p:cBhvr>
                                        <p:cTn id="94" dur="1000"/>
                                        <p:tgtEl>
                                          <p:spTgt spid="14"/>
                                        </p:tgtEl>
                                        <p:attrNameLst>
                                          <p:attrName>ppt_x</p:attrName>
                                        </p:attrNameLst>
                                      </p:cBhvr>
                                      <p:tavLst>
                                        <p:tav tm="0">
                                          <p:val>
                                            <p:strVal val="ppt_x"/>
                                          </p:val>
                                        </p:tav>
                                        <p:tav tm="100000">
                                          <p:val>
                                            <p:strVal val="ppt_x"/>
                                          </p:val>
                                        </p:tav>
                                      </p:tavLst>
                                    </p:anim>
                                    <p:anim calcmode="lin" valueType="num">
                                      <p:cBhvr>
                                        <p:cTn id="95" dur="1000"/>
                                        <p:tgtEl>
                                          <p:spTgt spid="14"/>
                                        </p:tgtEl>
                                        <p:attrNameLst>
                                          <p:attrName>ppt_y</p:attrName>
                                        </p:attrNameLst>
                                      </p:cBhvr>
                                      <p:tavLst>
                                        <p:tav tm="0">
                                          <p:val>
                                            <p:strVal val="ppt_y"/>
                                          </p:val>
                                        </p:tav>
                                        <p:tav tm="100000">
                                          <p:val>
                                            <p:strVal val="ppt_y+.1"/>
                                          </p:val>
                                        </p:tav>
                                      </p:tavLst>
                                    </p:anim>
                                    <p:set>
                                      <p:cBhvr>
                                        <p:cTn id="96" dur="1" fill="hold">
                                          <p:stCondLst>
                                            <p:cond delay="999"/>
                                          </p:stCondLst>
                                        </p:cTn>
                                        <p:tgtEl>
                                          <p:spTgt spid="1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8">
                                            <p:txEl>
                                              <p:pRg st="4" end="4"/>
                                            </p:txEl>
                                          </p:spTgt>
                                        </p:tgtEl>
                                        <p:attrNameLst>
                                          <p:attrName>style.visibility</p:attrName>
                                        </p:attrNameLst>
                                      </p:cBhvr>
                                      <p:to>
                                        <p:strVal val="visible"/>
                                      </p:to>
                                    </p:set>
                                    <p:animEffect transition="in" filter="fade">
                                      <p:cBhvr>
                                        <p:cTn id="101" dur="1000"/>
                                        <p:tgtEl>
                                          <p:spTgt spid="8">
                                            <p:txEl>
                                              <p:pRg st="4" end="4"/>
                                            </p:txEl>
                                          </p:spTgt>
                                        </p:tgtEl>
                                      </p:cBhvr>
                                    </p:animEffect>
                                    <p:anim calcmode="lin" valueType="num">
                                      <p:cBhvr>
                                        <p:cTn id="10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0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fade">
                                      <p:cBhvr>
                                        <p:cTn id="115" dur="1000"/>
                                        <p:tgtEl>
                                          <p:spTgt spid="16"/>
                                        </p:tgtEl>
                                      </p:cBhvr>
                                    </p:animEffect>
                                    <p:anim calcmode="lin" valueType="num">
                                      <p:cBhvr>
                                        <p:cTn id="116" dur="1000" fill="hold"/>
                                        <p:tgtEl>
                                          <p:spTgt spid="16"/>
                                        </p:tgtEl>
                                        <p:attrNameLst>
                                          <p:attrName>ppt_x</p:attrName>
                                        </p:attrNameLst>
                                      </p:cBhvr>
                                      <p:tavLst>
                                        <p:tav tm="0">
                                          <p:val>
                                            <p:strVal val="#ppt_x"/>
                                          </p:val>
                                        </p:tav>
                                        <p:tav tm="100000">
                                          <p:val>
                                            <p:strVal val="#ppt_x"/>
                                          </p:val>
                                        </p:tav>
                                      </p:tavLst>
                                    </p:anim>
                                    <p:anim calcmode="lin" valueType="num">
                                      <p:cBhvr>
                                        <p:cTn id="1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17"/>
                                        </p:tgtEl>
                                        <p:attrNameLst>
                                          <p:attrName>style.visibility</p:attrName>
                                        </p:attrNameLst>
                                      </p:cBhvr>
                                      <p:to>
                                        <p:strVal val="visible"/>
                                      </p:to>
                                    </p:set>
                                    <p:animEffect transition="in" filter="fade">
                                      <p:cBhvr>
                                        <p:cTn id="122" dur="1000"/>
                                        <p:tgtEl>
                                          <p:spTgt spid="17"/>
                                        </p:tgtEl>
                                      </p:cBhvr>
                                    </p:animEffect>
                                    <p:anim calcmode="lin" valueType="num">
                                      <p:cBhvr>
                                        <p:cTn id="123" dur="1000" fill="hold"/>
                                        <p:tgtEl>
                                          <p:spTgt spid="17"/>
                                        </p:tgtEl>
                                        <p:attrNameLst>
                                          <p:attrName>ppt_x</p:attrName>
                                        </p:attrNameLst>
                                      </p:cBhvr>
                                      <p:tavLst>
                                        <p:tav tm="0">
                                          <p:val>
                                            <p:strVal val="#ppt_x"/>
                                          </p:val>
                                        </p:tav>
                                        <p:tav tm="100000">
                                          <p:val>
                                            <p:strVal val="#ppt_x"/>
                                          </p:val>
                                        </p:tav>
                                      </p:tavLst>
                                    </p:anim>
                                    <p:anim calcmode="lin" valueType="num">
                                      <p:cBhvr>
                                        <p:cTn id="1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18"/>
                                        </p:tgtEl>
                                        <p:attrNameLst>
                                          <p:attrName>style.visibility</p:attrName>
                                        </p:attrNameLst>
                                      </p:cBhvr>
                                      <p:to>
                                        <p:strVal val="visible"/>
                                      </p:to>
                                    </p:set>
                                    <p:animEffect transition="in" filter="fade">
                                      <p:cBhvr>
                                        <p:cTn id="129" dur="1000"/>
                                        <p:tgtEl>
                                          <p:spTgt spid="18"/>
                                        </p:tgtEl>
                                      </p:cBhvr>
                                    </p:animEffect>
                                    <p:anim calcmode="lin" valueType="num">
                                      <p:cBhvr>
                                        <p:cTn id="130" dur="1000" fill="hold"/>
                                        <p:tgtEl>
                                          <p:spTgt spid="18"/>
                                        </p:tgtEl>
                                        <p:attrNameLst>
                                          <p:attrName>ppt_x</p:attrName>
                                        </p:attrNameLst>
                                      </p:cBhvr>
                                      <p:tavLst>
                                        <p:tav tm="0">
                                          <p:val>
                                            <p:strVal val="#ppt_x"/>
                                          </p:val>
                                        </p:tav>
                                        <p:tav tm="100000">
                                          <p:val>
                                            <p:strVal val="#ppt_x"/>
                                          </p:val>
                                        </p:tav>
                                      </p:tavLst>
                                    </p:anim>
                                    <p:anim calcmode="lin" valueType="num">
                                      <p:cBhvr>
                                        <p:cTn id="1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19126B8F-83D8-4F1B-AF57-A4418E02774B}"/>
              </a:ext>
            </a:extLst>
          </p:cNvPr>
          <p:cNvSpPr txBox="1"/>
          <p:nvPr/>
        </p:nvSpPr>
        <p:spPr>
          <a:xfrm>
            <a:off x="1464904" y="1082350"/>
            <a:ext cx="9125339" cy="4524315"/>
          </a:xfrm>
          <a:prstGeom prst="rect">
            <a:avLst/>
          </a:prstGeom>
          <a:noFill/>
        </p:spPr>
        <p:txBody>
          <a:bodyPr wrap="square">
            <a:spAutoFit/>
          </a:bodyPr>
          <a:lstStyle/>
          <a:p>
            <a:r>
              <a:rPr lang="pl-PL" dirty="0"/>
              <a:t>Gdy Maria miała 10 lat rozpoczęła naukę na pensji dla dziewcząt, którą wcześniej prowadziła jej matka. Następnie kształciła się w III Żeńskim Gimnazjum Rządowym, które ukończyła w 1883 ze złotym medalem. Kolejny rok spędziła na wsi u ziemiańskiej rodziny jej ojca, gdzie regenerowała siły fizyczne i psychiczne po bolesnych przeżyciach związanych ze śmiercią matki i siostry. Po powrocie do Warszawy udzielała korepetycji z matematyki, fizyki, języków obcych (znała polski, rosyjski, niemiecki, angielski, francuski). W Warszawie Maria poznała Bronisławę Piasecką – nauczycielkę, którą przepełniały idee pozytywizmu. Pod jej wpływem Maria wraz z siostrami – Bronią i Helą wstąpiły na Uniwersytet Latający[6]. Był to czas, kiedy młode Skłodowskie poznały wybitnych profesorów, którzy przekazali im zakazaną przez władzę wiedzę. W wieku około 16 lat, ostatecznie zadeklarowała się jako ateistka zamieszczając w swoim pamiętniku racjonalistyczną krytykę przeciwko instytucjonalnemu oszukiwaniu w Kościele, jak również fragmenty obrazoburczej książki „Żywot Jezusa” autorstwa byłego księdza Josepha Ernesta Renana. </a:t>
            </a:r>
            <a:r>
              <a:rPr lang="pl-PL" dirty="0" err="1"/>
              <a:t>Kienzler</a:t>
            </a:r>
            <a:r>
              <a:rPr lang="pl-PL" dirty="0"/>
              <a:t> podsumowuje: „Odtąd w jej życiu miejsce wiary i Boga zastąpiła nauka”</a:t>
            </a:r>
          </a:p>
        </p:txBody>
      </p:sp>
    </p:spTree>
    <p:extLst>
      <p:ext uri="{BB962C8B-B14F-4D97-AF65-F5344CB8AC3E}">
        <p14:creationId xmlns:p14="http://schemas.microsoft.com/office/powerpoint/2010/main" val="1075665911"/>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3" name="voltag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A5CDB4-4483-40D8-B0D8-4A1EFC8C5B8F}"/>
              </a:ext>
            </a:extLst>
          </p:cNvPr>
          <p:cNvSpPr>
            <a:spLocks noGrp="1"/>
          </p:cNvSpPr>
          <p:nvPr>
            <p:ph type="title"/>
          </p:nvPr>
        </p:nvSpPr>
        <p:spPr>
          <a:xfrm flipH="1">
            <a:off x="922713" y="1870364"/>
            <a:ext cx="144087" cy="143830"/>
          </a:xfrm>
        </p:spPr>
        <p:txBody>
          <a:bodyPr>
            <a:normAutofit fontScale="90000"/>
          </a:bodyPr>
          <a:lstStyle/>
          <a:p>
            <a:endParaRPr lang="pl-PL" dirty="0"/>
          </a:p>
        </p:txBody>
      </p:sp>
      <p:sp>
        <p:nvSpPr>
          <p:cNvPr id="3" name="Symbol zastępczy zawartości 2">
            <a:extLst>
              <a:ext uri="{FF2B5EF4-FFF2-40B4-BE49-F238E27FC236}">
                <a16:creationId xmlns:a16="http://schemas.microsoft.com/office/drawing/2014/main" id="{F74C9495-3655-4F9C-A080-8D4AAF867A9B}"/>
              </a:ext>
            </a:extLst>
          </p:cNvPr>
          <p:cNvSpPr>
            <a:spLocks noGrp="1"/>
          </p:cNvSpPr>
          <p:nvPr>
            <p:ph sz="half" idx="1"/>
          </p:nvPr>
        </p:nvSpPr>
        <p:spPr>
          <a:xfrm>
            <a:off x="1237861" y="496728"/>
            <a:ext cx="4858139" cy="5413621"/>
          </a:xfrm>
        </p:spPr>
        <p:txBody>
          <a:bodyPr>
            <a:noAutofit/>
          </a:bodyPr>
          <a:lstStyle/>
          <a:p>
            <a:r>
              <a:rPr lang="pl-PL" sz="1200" dirty="0"/>
              <a:t>W Szczukach Maria poznała syna </a:t>
            </a:r>
            <a:r>
              <a:rPr lang="pl-PL" sz="1200" dirty="0" err="1"/>
              <a:t>Żorawskich</a:t>
            </a:r>
            <a:r>
              <a:rPr lang="pl-PL" sz="1200" dirty="0"/>
              <a:t>, Kazimierza, wtedy młodego studenta matematyki. Młodzi zakochali się w sobie i dość szybko zaręczyli. Rodzice Kazimierza jednak stanowczo odrzucili pomysł ślubu ich syna z ubogą guwernantką, a sam Kazimierz nie potrafił się im przeciwstawić. Upokorzona Maria pracowała w Szczukach jeszcze piętnaście miesięcy. Żyjąc nadzieją na małżeństwo, raz jeszcze spotkała się z Kazimierzem w Zakopanem. Spotkanie potwierdziło jednak tylko obawy Marii, że do małżeństwa nie dojdzie. Ostatecznie zerwała znajomość z młodym </a:t>
            </a:r>
            <a:r>
              <a:rPr lang="pl-PL" sz="1200" dirty="0" err="1"/>
              <a:t>Żorawskim</a:t>
            </a:r>
            <a:r>
              <a:rPr lang="pl-PL" sz="1200" dirty="0"/>
              <a:t>. W 1889 upokorzona i odtrącona Maria, po czterech latach żalu, bólu, samotności i ciężkiej pracy powróciła do Warszawy. Tutaj zaczęła uzupełniać swoją wiedzę z chemii i fizyki w laboratoriach Muzeum Przemysłu i Rolnictwa przy Krakowskim Przedmieściu. Pomagał jej cioteczny brat Józef Boguski, były asystent Dymitra Mendelejewa oraz chemik Napoleon </a:t>
            </a:r>
            <a:r>
              <a:rPr lang="pl-PL" sz="1200" dirty="0" err="1"/>
              <a:t>Milicer</a:t>
            </a:r>
            <a:r>
              <a:rPr lang="pl-PL" sz="1200" dirty="0"/>
              <a:t>, były współpracownik Roberta Bunsena. To właśnie ci uczeni nauczyli młodą Skłodowską analizy chemicznej, którą później mogła wykorzystać przy pracach umożliwiających jej wyizolowanie radu i polonu.</a:t>
            </a:r>
          </a:p>
          <a:p>
            <a:endParaRPr lang="pl-PL" sz="1200" dirty="0"/>
          </a:p>
          <a:p>
            <a:r>
              <a:rPr lang="pl-PL" sz="1200" dirty="0"/>
              <a:t>Na początku 1890, zgodnie z wcześniejszą umową, Bronisława, która kilka miesięcy wcześniej poślubiła Kazimierza Dłuskiego (także lekarza), zaprosiła ją do swojego paryskiego mieszkania, oferując pełne utrzymanie. Maria jeszcze przez rok się wahała, dokształcała, udzielała korepetycji, aż na początku 1891 zdecydowała się wyjechać do Paryża. </a:t>
            </a:r>
          </a:p>
        </p:txBody>
      </p:sp>
      <p:pic>
        <p:nvPicPr>
          <p:cNvPr id="5" name="Symbol zastępczy zawartości 4">
            <a:extLst>
              <a:ext uri="{FF2B5EF4-FFF2-40B4-BE49-F238E27FC236}">
                <a16:creationId xmlns:a16="http://schemas.microsoft.com/office/drawing/2014/main" id="{EF866B52-36C1-4A83-9837-47561D4BDCF4}"/>
              </a:ext>
            </a:extLst>
          </p:cNvPr>
          <p:cNvPicPr>
            <a:picLocks noGrp="1" noChangeAspect="1"/>
          </p:cNvPicPr>
          <p:nvPr>
            <p:ph sz="half" idx="2"/>
          </p:nvPr>
        </p:nvPicPr>
        <p:blipFill>
          <a:blip r:embed="rId3"/>
          <a:stretch>
            <a:fillRect/>
          </a:stretch>
        </p:blipFill>
        <p:spPr>
          <a:xfrm>
            <a:off x="7626253" y="1430107"/>
            <a:ext cx="2658968" cy="3748087"/>
          </a:xfrm>
          <a:prstGeom prst="rect">
            <a:avLst/>
          </a:prstGeom>
        </p:spPr>
      </p:pic>
      <p:pic>
        <p:nvPicPr>
          <p:cNvPr id="6" name="Obraz 5">
            <a:extLst>
              <a:ext uri="{FF2B5EF4-FFF2-40B4-BE49-F238E27FC236}">
                <a16:creationId xmlns:a16="http://schemas.microsoft.com/office/drawing/2014/main" id="{F8558440-645D-4C79-BADF-24E1BB1FF4D9}"/>
              </a:ext>
            </a:extLst>
          </p:cNvPr>
          <p:cNvPicPr>
            <a:picLocks noChangeAspect="1"/>
          </p:cNvPicPr>
          <p:nvPr/>
        </p:nvPicPr>
        <p:blipFill>
          <a:blip r:embed="rId4"/>
          <a:stretch>
            <a:fillRect/>
          </a:stretch>
        </p:blipFill>
        <p:spPr>
          <a:xfrm>
            <a:off x="7561031" y="1346979"/>
            <a:ext cx="2724190" cy="3909152"/>
          </a:xfrm>
          <a:prstGeom prst="rect">
            <a:avLst/>
          </a:prstGeom>
        </p:spPr>
      </p:pic>
    </p:spTree>
    <p:extLst>
      <p:ext uri="{BB962C8B-B14F-4D97-AF65-F5344CB8AC3E}">
        <p14:creationId xmlns:p14="http://schemas.microsoft.com/office/powerpoint/2010/main" val="1296082924"/>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5"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par>
                                <p:cTn id="23" presetID="2" presetClass="exit" presetSubtype="4" fill="hold" grpId="0" nodeType="withEffect" nodePh="1">
                                  <p:stCondLst>
                                    <p:cond delay="0"/>
                                  </p:stCondLst>
                                  <p:endCondLst>
                                    <p:cond evt="begin" delay="0">
                                      <p:tn val="23"/>
                                    </p:cond>
                                  </p:end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EB862D-983E-4C9C-9D28-7723FF2569D0}"/>
              </a:ext>
            </a:extLst>
          </p:cNvPr>
          <p:cNvSpPr>
            <a:spLocks noGrp="1"/>
          </p:cNvSpPr>
          <p:nvPr>
            <p:ph type="title"/>
          </p:nvPr>
        </p:nvSpPr>
        <p:spPr>
          <a:xfrm>
            <a:off x="1066800" y="-63988"/>
            <a:ext cx="10058400" cy="1371600"/>
          </a:xfrm>
        </p:spPr>
        <p:txBody>
          <a:bodyPr/>
          <a:lstStyle/>
          <a:p>
            <a:r>
              <a:rPr lang="pl-PL" b="1" dirty="0">
                <a:solidFill>
                  <a:schemeClr val="accent4">
                    <a:lumMod val="60000"/>
                    <a:lumOff val="40000"/>
                  </a:schemeClr>
                </a:solidFill>
                <a:effectLst>
                  <a:outerShdw blurRad="38100" dist="38100" dir="2700000" algn="tl">
                    <a:srgbClr val="000000">
                      <a:alpha val="43137"/>
                    </a:srgbClr>
                  </a:outerShdw>
                </a:effectLst>
              </a:rPr>
              <a:t>Studia na Sorbonie i Pierre Curie:</a:t>
            </a:r>
          </a:p>
        </p:txBody>
      </p:sp>
      <p:sp>
        <p:nvSpPr>
          <p:cNvPr id="3" name="Symbol zastępczy zawartości 2">
            <a:extLst>
              <a:ext uri="{FF2B5EF4-FFF2-40B4-BE49-F238E27FC236}">
                <a16:creationId xmlns:a16="http://schemas.microsoft.com/office/drawing/2014/main" id="{031A9718-8B90-46E0-B0C7-16E15FEED216}"/>
              </a:ext>
            </a:extLst>
          </p:cNvPr>
          <p:cNvSpPr>
            <a:spLocks noGrp="1"/>
          </p:cNvSpPr>
          <p:nvPr>
            <p:ph sz="half" idx="1"/>
          </p:nvPr>
        </p:nvSpPr>
        <p:spPr>
          <a:xfrm>
            <a:off x="1066800" y="964276"/>
            <a:ext cx="4754880" cy="4887884"/>
          </a:xfrm>
        </p:spPr>
        <p:txBody>
          <a:bodyPr>
            <a:normAutofit fontScale="92500" lnSpcReduction="10000"/>
          </a:bodyPr>
          <a:lstStyle/>
          <a:p>
            <a:r>
              <a:rPr lang="pl-PL" sz="1400" dirty="0"/>
              <a:t>Maria Skłodowska rozpoczęła naukę na Sorbonie w listopadzie 1891. Jako przedmiot studiów wybrała matematykę i fizykę.</a:t>
            </a:r>
          </a:p>
          <a:p>
            <a:r>
              <a:rPr lang="pl-PL" sz="1400" dirty="0"/>
              <a:t> Jej nauczycielami akademickimi byli Paul </a:t>
            </a:r>
            <a:r>
              <a:rPr lang="pl-PL" sz="1400" dirty="0" err="1"/>
              <a:t>Appel</a:t>
            </a:r>
            <a:r>
              <a:rPr lang="pl-PL" sz="1400" dirty="0"/>
              <a:t>, Henri </a:t>
            </a:r>
            <a:r>
              <a:rPr lang="pl-PL" sz="1400" dirty="0" err="1"/>
              <a:t>Poincaré</a:t>
            </a:r>
            <a:r>
              <a:rPr lang="pl-PL" sz="1400" dirty="0"/>
              <a:t> oraz Gabriel </a:t>
            </a:r>
            <a:r>
              <a:rPr lang="pl-PL" sz="1400" dirty="0" err="1"/>
              <a:t>Lippmann</a:t>
            </a:r>
            <a:r>
              <a:rPr lang="pl-PL" sz="1400" dirty="0"/>
              <a:t> – wybitni uczeni o światowej sławie.</a:t>
            </a:r>
          </a:p>
          <a:p>
            <a:r>
              <a:rPr lang="pl-PL" sz="1400" dirty="0"/>
              <a:t> Życie i czas w Paryżu Maria dzieliła pomiędzy naukę i grę w amatorskim teatrze. To właśnie w czasie studiów podczas jednego z przedstawień pt. „Polska, która kruszy kajdany” poznała i zaprzyjaźniła się z 7 lat starszym pianistą – Ignacym Janem Paderewskim.</a:t>
            </a:r>
          </a:p>
          <a:p>
            <a:r>
              <a:rPr lang="pl-PL" sz="1400" dirty="0"/>
              <a:t>28 lipca 1893 otrzymała licencjat z fizyki z pierwszą lokatą, a rok później licencjat z matematyki z drugą lokatą. Po ukończonych studiach, Gabriel </a:t>
            </a:r>
            <a:r>
              <a:rPr lang="pl-PL" sz="1400" dirty="0" err="1"/>
              <a:t>Lippmann</a:t>
            </a:r>
            <a:r>
              <a:rPr lang="pl-PL" sz="1400" dirty="0"/>
              <a:t> pomógł Marii otrzymać stypendium naukowe nad badaniami naukowymi związanymi z magnetycznymi właściwościami różnych rodzajów stali. W tym samym czasie Maria poznała u prof. Józefa Wierusza-Kowalskiego skromnego naukowca – Pierre’a Curie[17][18]. Był on o osiem lat starszy od Marii, był wspólnie z bratem </a:t>
            </a:r>
            <a:r>
              <a:rPr lang="pl-PL" sz="1400" dirty="0" err="1"/>
              <a:t>Jacques’m</a:t>
            </a:r>
            <a:r>
              <a:rPr lang="pl-PL" sz="1400" dirty="0"/>
              <a:t> odkrywcą piezoelektryczności, autorem „prawa Curie” i zasady symetrii, konstruktorem piezokwarcu i „wagi Curie”.</a:t>
            </a:r>
          </a:p>
          <a:p>
            <a:endParaRPr lang="pl-PL" dirty="0"/>
          </a:p>
        </p:txBody>
      </p:sp>
      <p:pic>
        <p:nvPicPr>
          <p:cNvPr id="5" name="Symbol zastępczy zawartości 4">
            <a:extLst>
              <a:ext uri="{FF2B5EF4-FFF2-40B4-BE49-F238E27FC236}">
                <a16:creationId xmlns:a16="http://schemas.microsoft.com/office/drawing/2014/main" id="{8C6D11A9-3D4C-4721-8E9E-F5E02EF222B1}"/>
              </a:ext>
            </a:extLst>
          </p:cNvPr>
          <p:cNvPicPr>
            <a:picLocks noGrp="1" noChangeAspect="1"/>
          </p:cNvPicPr>
          <p:nvPr>
            <p:ph sz="half" idx="2"/>
          </p:nvPr>
        </p:nvPicPr>
        <p:blipFill>
          <a:blip r:embed="rId3"/>
          <a:stretch>
            <a:fillRect/>
          </a:stretch>
        </p:blipFill>
        <p:spPr>
          <a:xfrm>
            <a:off x="7490619" y="1561162"/>
            <a:ext cx="2514600" cy="3419475"/>
          </a:xfrm>
          <a:prstGeom prst="rect">
            <a:avLst/>
          </a:prstGeom>
        </p:spPr>
      </p:pic>
      <p:pic>
        <p:nvPicPr>
          <p:cNvPr id="6" name="Obraz 5">
            <a:extLst>
              <a:ext uri="{FF2B5EF4-FFF2-40B4-BE49-F238E27FC236}">
                <a16:creationId xmlns:a16="http://schemas.microsoft.com/office/drawing/2014/main" id="{069DDD5C-0760-4E81-A3CF-6BC7044DAE15}"/>
              </a:ext>
            </a:extLst>
          </p:cNvPr>
          <p:cNvPicPr>
            <a:picLocks noChangeAspect="1"/>
          </p:cNvPicPr>
          <p:nvPr/>
        </p:nvPicPr>
        <p:blipFill>
          <a:blip r:embed="rId4"/>
          <a:stretch>
            <a:fillRect/>
          </a:stretch>
        </p:blipFill>
        <p:spPr>
          <a:xfrm>
            <a:off x="6303284" y="1081367"/>
            <a:ext cx="1826027" cy="2552672"/>
          </a:xfrm>
          <a:prstGeom prst="rect">
            <a:avLst/>
          </a:prstGeom>
        </p:spPr>
      </p:pic>
      <p:pic>
        <p:nvPicPr>
          <p:cNvPr id="7" name="Obraz 6">
            <a:extLst>
              <a:ext uri="{FF2B5EF4-FFF2-40B4-BE49-F238E27FC236}">
                <a16:creationId xmlns:a16="http://schemas.microsoft.com/office/drawing/2014/main" id="{D17AF31C-49F0-4CD5-B4AD-F18C1727D690}"/>
              </a:ext>
            </a:extLst>
          </p:cNvPr>
          <p:cNvPicPr>
            <a:picLocks noChangeAspect="1"/>
          </p:cNvPicPr>
          <p:nvPr/>
        </p:nvPicPr>
        <p:blipFill>
          <a:blip r:embed="rId5"/>
          <a:stretch>
            <a:fillRect/>
          </a:stretch>
        </p:blipFill>
        <p:spPr>
          <a:xfrm>
            <a:off x="9387843" y="1081367"/>
            <a:ext cx="2011678" cy="2715765"/>
          </a:xfrm>
          <a:prstGeom prst="rect">
            <a:avLst/>
          </a:prstGeom>
        </p:spPr>
      </p:pic>
      <p:pic>
        <p:nvPicPr>
          <p:cNvPr id="8" name="Obraz 7">
            <a:extLst>
              <a:ext uri="{FF2B5EF4-FFF2-40B4-BE49-F238E27FC236}">
                <a16:creationId xmlns:a16="http://schemas.microsoft.com/office/drawing/2014/main" id="{774173D8-2597-4A37-8002-8D344C6226EB}"/>
              </a:ext>
            </a:extLst>
          </p:cNvPr>
          <p:cNvPicPr>
            <a:picLocks noChangeAspect="1"/>
          </p:cNvPicPr>
          <p:nvPr/>
        </p:nvPicPr>
        <p:blipFill>
          <a:blip r:embed="rId6"/>
          <a:stretch>
            <a:fillRect/>
          </a:stretch>
        </p:blipFill>
        <p:spPr>
          <a:xfrm>
            <a:off x="7941000" y="3634039"/>
            <a:ext cx="1905000" cy="2505075"/>
          </a:xfrm>
          <a:prstGeom prst="rect">
            <a:avLst/>
          </a:prstGeom>
        </p:spPr>
      </p:pic>
      <p:pic>
        <p:nvPicPr>
          <p:cNvPr id="9" name="Obraz 8">
            <a:extLst>
              <a:ext uri="{FF2B5EF4-FFF2-40B4-BE49-F238E27FC236}">
                <a16:creationId xmlns:a16="http://schemas.microsoft.com/office/drawing/2014/main" id="{114404C1-8B5E-4627-9BDD-185F6A01BE6F}"/>
              </a:ext>
            </a:extLst>
          </p:cNvPr>
          <p:cNvPicPr>
            <a:picLocks noChangeAspect="1"/>
          </p:cNvPicPr>
          <p:nvPr/>
        </p:nvPicPr>
        <p:blipFill>
          <a:blip r:embed="rId7"/>
          <a:stretch>
            <a:fillRect/>
          </a:stretch>
        </p:blipFill>
        <p:spPr>
          <a:xfrm>
            <a:off x="7490619" y="1375332"/>
            <a:ext cx="2752725" cy="3429000"/>
          </a:xfrm>
          <a:prstGeom prst="rect">
            <a:avLst/>
          </a:prstGeom>
        </p:spPr>
      </p:pic>
      <p:pic>
        <p:nvPicPr>
          <p:cNvPr id="10" name="Obraz 9">
            <a:extLst>
              <a:ext uri="{FF2B5EF4-FFF2-40B4-BE49-F238E27FC236}">
                <a16:creationId xmlns:a16="http://schemas.microsoft.com/office/drawing/2014/main" id="{64BE3BF4-3B44-43B7-A28D-AA94B8175667}"/>
              </a:ext>
            </a:extLst>
          </p:cNvPr>
          <p:cNvPicPr>
            <a:picLocks noChangeAspect="1"/>
          </p:cNvPicPr>
          <p:nvPr/>
        </p:nvPicPr>
        <p:blipFill>
          <a:blip r:embed="rId8"/>
          <a:stretch>
            <a:fillRect/>
          </a:stretch>
        </p:blipFill>
        <p:spPr>
          <a:xfrm>
            <a:off x="7488642" y="1307612"/>
            <a:ext cx="3130812" cy="4109191"/>
          </a:xfrm>
          <a:prstGeom prst="rect">
            <a:avLst/>
          </a:prstGeom>
        </p:spPr>
      </p:pic>
    </p:spTree>
    <p:extLst>
      <p:ext uri="{BB962C8B-B14F-4D97-AF65-F5344CB8AC3E}">
        <p14:creationId xmlns:p14="http://schemas.microsoft.com/office/powerpoint/2010/main" val="717964103"/>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9"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6"/>
                                        </p:tgtEl>
                                        <p:attrNameLst>
                                          <p:attrName>ppt_x</p:attrName>
                                        </p:attrNameLst>
                                      </p:cBhvr>
                                      <p:tavLst>
                                        <p:tav tm="0">
                                          <p:val>
                                            <p:strVal val="ppt_x"/>
                                          </p:val>
                                        </p:tav>
                                        <p:tav tm="100000">
                                          <p:val>
                                            <p:strVal val="ppt_x"/>
                                          </p:val>
                                        </p:tav>
                                      </p:tavLst>
                                    </p:anim>
                                    <p:anim calcmode="lin" valueType="num">
                                      <p:cBhvr additive="base">
                                        <p:cTn id="53" dur="500"/>
                                        <p:tgtEl>
                                          <p:spTgt spid="6"/>
                                        </p:tgtEl>
                                        <p:attrNameLst>
                                          <p:attrName>ppt_y</p:attrName>
                                        </p:attrNameLst>
                                      </p:cBhvr>
                                      <p:tavLst>
                                        <p:tav tm="0">
                                          <p:val>
                                            <p:strVal val="ppt_y"/>
                                          </p:val>
                                        </p:tav>
                                        <p:tav tm="100000">
                                          <p:val>
                                            <p:strVal val="1+ppt_h/2"/>
                                          </p:val>
                                        </p:tav>
                                      </p:tavLst>
                                    </p:anim>
                                    <p:set>
                                      <p:cBhvr>
                                        <p:cTn id="54" dur="1" fill="hold">
                                          <p:stCondLst>
                                            <p:cond delay="499"/>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7"/>
                                        </p:tgtEl>
                                        <p:attrNameLst>
                                          <p:attrName>ppt_x</p:attrName>
                                        </p:attrNameLst>
                                      </p:cBhvr>
                                      <p:tavLst>
                                        <p:tav tm="0">
                                          <p:val>
                                            <p:strVal val="ppt_x"/>
                                          </p:val>
                                        </p:tav>
                                        <p:tav tm="100000">
                                          <p:val>
                                            <p:strVal val="ppt_x"/>
                                          </p:val>
                                        </p:tav>
                                      </p:tavLst>
                                    </p:anim>
                                    <p:anim calcmode="lin" valueType="num">
                                      <p:cBhvr additive="base">
                                        <p:cTn id="59" dur="500"/>
                                        <p:tgtEl>
                                          <p:spTgt spid="7"/>
                                        </p:tgtEl>
                                        <p:attrNameLst>
                                          <p:attrName>ppt_y</p:attrName>
                                        </p:attrNameLst>
                                      </p:cBhvr>
                                      <p:tavLst>
                                        <p:tav tm="0">
                                          <p:val>
                                            <p:strVal val="ppt_y"/>
                                          </p:val>
                                        </p:tav>
                                        <p:tav tm="100000">
                                          <p:val>
                                            <p:strVal val="1+ppt_h/2"/>
                                          </p:val>
                                        </p:tav>
                                      </p:tavLst>
                                    </p:anim>
                                    <p:set>
                                      <p:cBhvr>
                                        <p:cTn id="60" dur="1" fill="hold">
                                          <p:stCondLst>
                                            <p:cond delay="499"/>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8"/>
                                        </p:tgtEl>
                                        <p:attrNameLst>
                                          <p:attrName>ppt_x</p:attrName>
                                        </p:attrNameLst>
                                      </p:cBhvr>
                                      <p:tavLst>
                                        <p:tav tm="0">
                                          <p:val>
                                            <p:strVal val="ppt_x"/>
                                          </p:val>
                                        </p:tav>
                                        <p:tav tm="100000">
                                          <p:val>
                                            <p:strVal val="ppt_x"/>
                                          </p:val>
                                        </p:tav>
                                      </p:tavLst>
                                    </p:anim>
                                    <p:anim calcmode="lin" valueType="num">
                                      <p:cBhvr additive="base">
                                        <p:cTn id="65" dur="500"/>
                                        <p:tgtEl>
                                          <p:spTgt spid="8"/>
                                        </p:tgtEl>
                                        <p:attrNameLst>
                                          <p:attrName>ppt_y</p:attrName>
                                        </p:attrNameLst>
                                      </p:cBhvr>
                                      <p:tavLst>
                                        <p:tav tm="0">
                                          <p:val>
                                            <p:strVal val="ppt_y"/>
                                          </p:val>
                                        </p:tav>
                                        <p:tav tm="100000">
                                          <p:val>
                                            <p:strVal val="1+ppt_h/2"/>
                                          </p:val>
                                        </p:tav>
                                      </p:tavLst>
                                    </p:anim>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animEffect transition="in" filter="fade">
                                      <p:cBhvr>
                                        <p:cTn id="71" dur="1000"/>
                                        <p:tgtEl>
                                          <p:spTgt spid="3">
                                            <p:txEl>
                                              <p:pRg st="2" end="2"/>
                                            </p:txEl>
                                          </p:spTgt>
                                        </p:tgtEl>
                                      </p:cBhvr>
                                    </p:animEffect>
                                    <p:anim calcmode="lin" valueType="num">
                                      <p:cBhvr>
                                        <p:cTn id="7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additive="base">
                                        <p:cTn id="78" dur="500" fill="hold"/>
                                        <p:tgtEl>
                                          <p:spTgt spid="9"/>
                                        </p:tgtEl>
                                        <p:attrNameLst>
                                          <p:attrName>ppt_x</p:attrName>
                                        </p:attrNameLst>
                                      </p:cBhvr>
                                      <p:tavLst>
                                        <p:tav tm="0">
                                          <p:val>
                                            <p:strVal val="#ppt_x"/>
                                          </p:val>
                                        </p:tav>
                                        <p:tav tm="100000">
                                          <p:val>
                                            <p:strVal val="#ppt_x"/>
                                          </p:val>
                                        </p:tav>
                                      </p:tavLst>
                                    </p:anim>
                                    <p:anim calcmode="lin" valueType="num">
                                      <p:cBhvr additive="base">
                                        <p:cTn id="7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xit" presetSubtype="4" fill="hold" nodeType="clickEffect">
                                  <p:stCondLst>
                                    <p:cond delay="0"/>
                                  </p:stCondLst>
                                  <p:childTnLst>
                                    <p:anim calcmode="lin" valueType="num">
                                      <p:cBhvr additive="base">
                                        <p:cTn id="83" dur="500"/>
                                        <p:tgtEl>
                                          <p:spTgt spid="9"/>
                                        </p:tgtEl>
                                        <p:attrNameLst>
                                          <p:attrName>ppt_x</p:attrName>
                                        </p:attrNameLst>
                                      </p:cBhvr>
                                      <p:tavLst>
                                        <p:tav tm="0">
                                          <p:val>
                                            <p:strVal val="ppt_x"/>
                                          </p:val>
                                        </p:tav>
                                        <p:tav tm="100000">
                                          <p:val>
                                            <p:strVal val="ppt_x"/>
                                          </p:val>
                                        </p:tav>
                                      </p:tavLst>
                                    </p:anim>
                                    <p:anim calcmode="lin" valueType="num">
                                      <p:cBhvr additive="base">
                                        <p:cTn id="84" dur="500"/>
                                        <p:tgtEl>
                                          <p:spTgt spid="9"/>
                                        </p:tgtEl>
                                        <p:attrNameLst>
                                          <p:attrName>ppt_y</p:attrName>
                                        </p:attrNameLst>
                                      </p:cBhvr>
                                      <p:tavLst>
                                        <p:tav tm="0">
                                          <p:val>
                                            <p:strVal val="ppt_y"/>
                                          </p:val>
                                        </p:tav>
                                        <p:tav tm="100000">
                                          <p:val>
                                            <p:strVal val="1+ppt_h/2"/>
                                          </p:val>
                                        </p:tav>
                                      </p:tavLst>
                                    </p:anim>
                                    <p:set>
                                      <p:cBhvr>
                                        <p:cTn id="85" dur="1" fill="hold">
                                          <p:stCondLst>
                                            <p:cond delay="499"/>
                                          </p:stCondLst>
                                        </p:cTn>
                                        <p:tgtEl>
                                          <p:spTgt spid="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
                                            <p:txEl>
                                              <p:pRg st="3" end="3"/>
                                            </p:txEl>
                                          </p:spTgt>
                                        </p:tgtEl>
                                        <p:attrNameLst>
                                          <p:attrName>style.visibility</p:attrName>
                                        </p:attrNameLst>
                                      </p:cBhvr>
                                      <p:to>
                                        <p:strVal val="visible"/>
                                      </p:to>
                                    </p:set>
                                    <p:anim calcmode="lin" valueType="num">
                                      <p:cBhvr additive="base">
                                        <p:cTn id="9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10"/>
                                        </p:tgtEl>
                                        <p:attrNameLst>
                                          <p:attrName>style.visibility</p:attrName>
                                        </p:attrNameLst>
                                      </p:cBhvr>
                                      <p:to>
                                        <p:strVal val="visible"/>
                                      </p:to>
                                    </p:set>
                                    <p:anim calcmode="lin" valueType="num">
                                      <p:cBhvr additive="base">
                                        <p:cTn id="96" dur="500" fill="hold"/>
                                        <p:tgtEl>
                                          <p:spTgt spid="10"/>
                                        </p:tgtEl>
                                        <p:attrNameLst>
                                          <p:attrName>ppt_x</p:attrName>
                                        </p:attrNameLst>
                                      </p:cBhvr>
                                      <p:tavLst>
                                        <p:tav tm="0">
                                          <p:val>
                                            <p:strVal val="#ppt_x"/>
                                          </p:val>
                                        </p:tav>
                                        <p:tav tm="100000">
                                          <p:val>
                                            <p:strVal val="#ppt_x"/>
                                          </p:val>
                                        </p:tav>
                                      </p:tavLst>
                                    </p:anim>
                                    <p:anim calcmode="lin" valueType="num">
                                      <p:cBhvr additive="base">
                                        <p:cTn id="9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1E3AD9-D7FA-4CB0-AC1C-C66310012F0F}"/>
              </a:ext>
            </a:extLst>
          </p:cNvPr>
          <p:cNvSpPr>
            <a:spLocks noGrp="1"/>
          </p:cNvSpPr>
          <p:nvPr>
            <p:ph type="title"/>
          </p:nvPr>
        </p:nvSpPr>
        <p:spPr>
          <a:xfrm>
            <a:off x="1665317" y="77328"/>
            <a:ext cx="10058400" cy="1371600"/>
          </a:xfrm>
        </p:spPr>
        <p:txBody>
          <a:bodyPr/>
          <a:lstStyle/>
          <a:p>
            <a:r>
              <a:rPr lang="pl-PL" b="1" dirty="0">
                <a:solidFill>
                  <a:schemeClr val="accent4">
                    <a:lumMod val="60000"/>
                    <a:lumOff val="40000"/>
                  </a:schemeClr>
                </a:solidFill>
                <a:effectLst>
                  <a:outerShdw blurRad="38100" dist="38100" dir="2700000" algn="tl">
                    <a:srgbClr val="000000">
                      <a:alpha val="43137"/>
                    </a:srgbClr>
                  </a:outerShdw>
                </a:effectLst>
              </a:rPr>
              <a:t>Odkrycie polonu i radu</a:t>
            </a:r>
          </a:p>
        </p:txBody>
      </p:sp>
      <p:sp>
        <p:nvSpPr>
          <p:cNvPr id="3" name="Symbol zastępczy zawartości 2">
            <a:extLst>
              <a:ext uri="{FF2B5EF4-FFF2-40B4-BE49-F238E27FC236}">
                <a16:creationId xmlns:a16="http://schemas.microsoft.com/office/drawing/2014/main" id="{FA092E65-1C67-4B08-82EC-5E1485929434}"/>
              </a:ext>
            </a:extLst>
          </p:cNvPr>
          <p:cNvSpPr>
            <a:spLocks noGrp="1"/>
          </p:cNvSpPr>
          <p:nvPr>
            <p:ph sz="half" idx="1"/>
          </p:nvPr>
        </p:nvSpPr>
        <p:spPr>
          <a:xfrm>
            <a:off x="1066800" y="1122218"/>
            <a:ext cx="4754880" cy="4729942"/>
          </a:xfrm>
        </p:spPr>
        <p:txBody>
          <a:bodyPr>
            <a:noAutofit/>
          </a:bodyPr>
          <a:lstStyle/>
          <a:p>
            <a:r>
              <a:rPr lang="pl-PL" dirty="0"/>
              <a:t>Maria podejmując prace naukowe nad promieniowaniem odkrytym przez Becquerela zastosowała przede wszystkim zamiast kliszy fotograficznej używanej przez uczonego bardzo czuły elektrometr, skonstruowany przez Pierre’a i jego brata Jacques’a Curie. Dzięki temu wynalazkowi stwierdziła, że natężenie promieni Becquerela zależy od zawartości uranu w próbce i jest do niej proporcjonalne. To spostrzeżenie umożliwiło jej wyciągniecie słusznego wniosku, że jest ono właściwością atomową uranu. Kolejnym osiągnięciem Marii było udowodnienie, że poza uranem także tor emituje promieniowanie.</a:t>
            </a:r>
          </a:p>
        </p:txBody>
      </p:sp>
      <p:pic>
        <p:nvPicPr>
          <p:cNvPr id="5" name="Symbol zastępczy zawartości 4">
            <a:extLst>
              <a:ext uri="{FF2B5EF4-FFF2-40B4-BE49-F238E27FC236}">
                <a16:creationId xmlns:a16="http://schemas.microsoft.com/office/drawing/2014/main" id="{2B50F703-B8DA-4A97-AFC3-AEDE49D1A29F}"/>
              </a:ext>
            </a:extLst>
          </p:cNvPr>
          <p:cNvPicPr>
            <a:picLocks noGrp="1" noChangeAspect="1"/>
          </p:cNvPicPr>
          <p:nvPr>
            <p:ph sz="half" idx="2"/>
          </p:nvPr>
        </p:nvPicPr>
        <p:blipFill>
          <a:blip r:embed="rId3"/>
          <a:stretch>
            <a:fillRect/>
          </a:stretch>
        </p:blipFill>
        <p:spPr>
          <a:xfrm>
            <a:off x="7476952" y="1597963"/>
            <a:ext cx="2857500" cy="3429000"/>
          </a:xfrm>
          <a:prstGeom prst="rect">
            <a:avLst/>
          </a:prstGeom>
        </p:spPr>
      </p:pic>
    </p:spTree>
    <p:extLst>
      <p:ext uri="{BB962C8B-B14F-4D97-AF65-F5344CB8AC3E}">
        <p14:creationId xmlns:p14="http://schemas.microsoft.com/office/powerpoint/2010/main" val="3344661251"/>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9846E7-2C66-41C7-B18D-DD60A43410BF}"/>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91E29A62-73F6-4772-BFF5-3F580ED671A6}"/>
              </a:ext>
            </a:extLst>
          </p:cNvPr>
          <p:cNvSpPr>
            <a:spLocks noGrp="1"/>
          </p:cNvSpPr>
          <p:nvPr>
            <p:ph sz="half" idx="1"/>
          </p:nvPr>
        </p:nvSpPr>
        <p:spPr>
          <a:xfrm>
            <a:off x="1066800" y="642594"/>
            <a:ext cx="4754880" cy="5209566"/>
          </a:xfrm>
        </p:spPr>
        <p:txBody>
          <a:bodyPr>
            <a:normAutofit fontScale="77500" lnSpcReduction="20000"/>
          </a:bodyPr>
          <a:lstStyle/>
          <a:p>
            <a:r>
              <a:rPr lang="pl-PL" dirty="0"/>
              <a:t>Następnie Maria Curie dowiodła, że emisja promieniowania niektórych minerałów zawierających uran (blenda smolista, </a:t>
            </a:r>
            <a:r>
              <a:rPr lang="pl-PL" dirty="0" err="1"/>
              <a:t>chalkolit</a:t>
            </a:r>
            <a:r>
              <a:rPr lang="pl-PL" dirty="0"/>
              <a:t> czy autunit) jest znaczne silniejsza niż wynikałoby to z zawartości uranu w ich składzie. Ponieważ znała skład chemiczny </a:t>
            </a:r>
            <a:r>
              <a:rPr lang="pl-PL" dirty="0" err="1"/>
              <a:t>chalkolitu</a:t>
            </a:r>
            <a:r>
              <a:rPr lang="pl-PL" dirty="0"/>
              <a:t> [Cu(UO2)2(PO4)2·(8–12)H2O] stwierdziła, że tylko uran jest pierwiastkiem promieniotwórczym w tym minerale. Wysunęła więc słuszną hipotezę, że minerał ten musi zawierać domieszkę nowego, nieznanego pierwiastka chemicznego. Maria otrzymała w laboratorium </a:t>
            </a:r>
            <a:r>
              <a:rPr lang="pl-PL" dirty="0" err="1"/>
              <a:t>chalkolit</a:t>
            </a:r>
            <a:r>
              <a:rPr lang="pl-PL" dirty="0"/>
              <a:t> i udowodniła tym samym, że syntetyczny </a:t>
            </a:r>
            <a:r>
              <a:rPr lang="pl-PL" dirty="0" err="1"/>
              <a:t>chalkolit</a:t>
            </a:r>
            <a:r>
              <a:rPr lang="pl-PL" dirty="0"/>
              <a:t> emituje słabsze promieniowanie. Był to dowód eksperymentalny na istnienie nowego pierwiastka chemicznego. Do badań Marii dołączył Pierre Curie. Małżonkowie Curie opracowali metodę wskaźników promieniotwórczych, dzięki czemu określili zdolność promieniowania nowego pierwiastka. Za pomocą przemian chemicznych wyodrębnili nowy, nieznany dotąd pierwiastek chemiczny. 18 lipca 1898 przedstawili dzieło naukowe, w którym donosili o odkryciu polonu (symbol Po, liczba atomowa 84), pierwiastka nazwanego na cześć Polski. Na kolejny sukces małżonkowie Curie nie musieli zbyt długo czekać. 26 grudnia 1898 wspólnie z Gustawem </a:t>
            </a:r>
            <a:r>
              <a:rPr lang="pl-PL" dirty="0" err="1"/>
              <a:t>Bémontem</a:t>
            </a:r>
            <a:r>
              <a:rPr lang="pl-PL" dirty="0"/>
              <a:t> donieśli o odkryciu kolejnego pierwiastka chemicznego – radu (symbol Ra, liczba atomowa 88)</a:t>
            </a:r>
          </a:p>
        </p:txBody>
      </p:sp>
      <p:pic>
        <p:nvPicPr>
          <p:cNvPr id="5" name="Symbol zastępczy zawartości 4">
            <a:extLst>
              <a:ext uri="{FF2B5EF4-FFF2-40B4-BE49-F238E27FC236}">
                <a16:creationId xmlns:a16="http://schemas.microsoft.com/office/drawing/2014/main" id="{C9D53B60-5801-466F-B3AA-291AC173BE99}"/>
              </a:ext>
            </a:extLst>
          </p:cNvPr>
          <p:cNvPicPr>
            <a:picLocks noGrp="1" noChangeAspect="1"/>
          </p:cNvPicPr>
          <p:nvPr>
            <p:ph sz="half" idx="2"/>
          </p:nvPr>
        </p:nvPicPr>
        <p:blipFill>
          <a:blip r:embed="rId3"/>
          <a:stretch>
            <a:fillRect/>
          </a:stretch>
        </p:blipFill>
        <p:spPr>
          <a:xfrm>
            <a:off x="6370322" y="1537816"/>
            <a:ext cx="4754562" cy="3565921"/>
          </a:xfrm>
          <a:prstGeom prst="rect">
            <a:avLst/>
          </a:prstGeom>
        </p:spPr>
      </p:pic>
    </p:spTree>
    <p:extLst>
      <p:ext uri="{BB962C8B-B14F-4D97-AF65-F5344CB8AC3E}">
        <p14:creationId xmlns:p14="http://schemas.microsoft.com/office/powerpoint/2010/main" val="1426855344"/>
      </p:ext>
    </p:extLst>
  </p:cSld>
  <p:clrMapOvr>
    <a:masterClrMapping/>
  </p:clrMapOvr>
  <mc:AlternateContent xmlns:mc="http://schemas.openxmlformats.org/markup-compatibility/2006" xmlns:p14="http://schemas.microsoft.com/office/powerpoint/2010/main">
    <mc:Choice Requires="p14">
      <p:transition spd="slow" p14:dur="1500">
        <p14:switch dir="r"/>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dło">
  <a:themeElements>
    <a:clrScheme name="Pomarańczowoczerwon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ydł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ydło">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TM03457510[[fn=Mydło]]</Template>
  <TotalTime>155</TotalTime>
  <Words>2245</Words>
  <Application>Microsoft Office PowerPoint</Application>
  <PresentationFormat>Panoramiczny</PresentationFormat>
  <Paragraphs>68</Paragraphs>
  <Slides>27</Slides>
  <Notes>0</Notes>
  <HiddenSlides>0</HiddenSlides>
  <MMClips>1</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27</vt:i4>
      </vt:variant>
    </vt:vector>
  </HeadingPairs>
  <TitlesOfParts>
    <vt:vector size="30" baseType="lpstr">
      <vt:lpstr>Century Gothic</vt:lpstr>
      <vt:lpstr>Garamond</vt:lpstr>
      <vt:lpstr>Mydło</vt:lpstr>
      <vt:lpstr>Maria  sKłodowska-Curie</vt:lpstr>
      <vt:lpstr>Prezentacja programu PowerPoint</vt:lpstr>
      <vt:lpstr>Ogólne informacje:</vt:lpstr>
      <vt:lpstr>Dzieciństwo i młodość w Polsce:</vt:lpstr>
      <vt:lpstr>Prezentacja programu PowerPoint</vt:lpstr>
      <vt:lpstr>Prezentacja programu PowerPoint</vt:lpstr>
      <vt:lpstr>Studia na Sorbonie i Pierre Curie:</vt:lpstr>
      <vt:lpstr>Odkrycie polonu i radu</vt:lpstr>
      <vt:lpstr>Prezentacja programu PowerPoint</vt:lpstr>
      <vt:lpstr>Prezentacja programu PowerPoint</vt:lpstr>
      <vt:lpstr>Śmierć Pierre’a Curie</vt:lpstr>
      <vt:lpstr>Druga Nagroda Nobla i skandal z Paulem Langevinem:</vt:lpstr>
      <vt:lpstr>Prezentacja programu PowerPoint</vt:lpstr>
      <vt:lpstr>Instytut Radowy:</vt:lpstr>
      <vt:lpstr>Wyróżnienia i nagrody:</vt:lpstr>
      <vt:lpstr>Patronat szkół:</vt:lpstr>
      <vt:lpstr>Pomniki:</vt:lpstr>
      <vt:lpstr>Prezentacja programu PowerPoint</vt:lpstr>
      <vt:lpstr>Karta tytułowa pracy doktorskiej Marii Skłodowskiej-Curie z 1903</vt:lpstr>
      <vt:lpstr>Dyplom Nagrody Nobla z 1911 roku:</vt:lpstr>
      <vt:lpstr>Maria Skłodowska-Curie na srebrnej 100-frankowej monecie z 1984 roku:</vt:lpstr>
      <vt:lpstr>Para noblistów na banknocie 500-frankowym z 1995 roku:</vt:lpstr>
      <vt:lpstr>Dyplom Nagrody Nobla w dziedzinie fizyki, przyznany w grudniu 1903 r. Piotrowi i Marii Curie:</vt:lpstr>
      <vt:lpstr>Kamienica Łyszkiewicza przy ul. Freta 16 w Warszawie, miejsce urodzenia Marii Skłodowskiej. Od 1967 siedziba muzeum noblistki:</vt:lpstr>
      <vt:lpstr>Tablica na symbolicznym grobie na Starych Powązkach w Warszawie:</vt:lpstr>
      <vt:lpstr>Awers medalu poświęconego Marii Curie-Skłodowskiej:</vt:lpstr>
      <vt:lpstr>Rewers medalu poświęconego Marii Curie-Skłodowskiej:</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Maria  sKłodowska-Curie</dc:title>
  <dc:creator>Patrycja KOŁEK</dc:creator>
  <cp:lastModifiedBy>Patrycja KOŁEK</cp:lastModifiedBy>
  <cp:revision>23</cp:revision>
  <dcterms:created xsi:type="dcterms:W3CDTF">2020-11-20T18:46:13Z</dcterms:created>
  <dcterms:modified xsi:type="dcterms:W3CDTF">2020-12-11T11:36:12Z</dcterms:modified>
</cp:coreProperties>
</file>